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8" r:id="rId2"/>
    <p:sldId id="334" r:id="rId3"/>
    <p:sldId id="318" r:id="rId4"/>
    <p:sldId id="395" r:id="rId5"/>
    <p:sldId id="355" r:id="rId6"/>
    <p:sldId id="368" r:id="rId7"/>
    <p:sldId id="401" r:id="rId8"/>
    <p:sldId id="364" r:id="rId9"/>
    <p:sldId id="386" r:id="rId10"/>
    <p:sldId id="387" r:id="rId11"/>
    <p:sldId id="367" r:id="rId12"/>
    <p:sldId id="265" r:id="rId13"/>
    <p:sldId id="396" r:id="rId14"/>
    <p:sldId id="391" r:id="rId15"/>
    <p:sldId id="363" r:id="rId16"/>
    <p:sldId id="394" r:id="rId17"/>
    <p:sldId id="399" r:id="rId18"/>
    <p:sldId id="400" r:id="rId19"/>
    <p:sldId id="398" r:id="rId20"/>
    <p:sldId id="390" r:id="rId21"/>
    <p:sldId id="383" r:id="rId22"/>
    <p:sldId id="397" r:id="rId23"/>
    <p:sldId id="381" r:id="rId24"/>
    <p:sldId id="369" r:id="rId25"/>
    <p:sldId id="260" r:id="rId26"/>
    <p:sldId id="340" r:id="rId27"/>
    <p:sldId id="389" r:id="rId28"/>
    <p:sldId id="359" r:id="rId29"/>
    <p:sldId id="380" r:id="rId30"/>
    <p:sldId id="388" r:id="rId31"/>
    <p:sldId id="404" r:id="rId32"/>
    <p:sldId id="273" r:id="rId33"/>
    <p:sldId id="406" r:id="rId34"/>
    <p:sldId id="402" r:id="rId35"/>
    <p:sldId id="403" r:id="rId36"/>
    <p:sldId id="405" r:id="rId37"/>
    <p:sldId id="333" r:id="rId38"/>
    <p:sldId id="366" r:id="rId39"/>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ia Di Pietro" initials="A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4B7F"/>
    <a:srgbClr val="00233C"/>
    <a:srgbClr val="000099"/>
    <a:srgbClr val="006830"/>
    <a:srgbClr val="00B050"/>
    <a:srgbClr val="0000FF"/>
    <a:srgbClr val="00FA00"/>
    <a:srgbClr val="CC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CF86F-830A-DD4C-9F45-13AC8063A92B}" v="1569" dt="2021-04-21T17:59:55.290"/>
    <p1510:client id="{5889E694-F72D-8B4F-9F70-E9D7F4D87195}" v="1" dt="2021-04-21T19:33:3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0"/>
    <p:restoredTop sz="94707"/>
  </p:normalViewPr>
  <p:slideViewPr>
    <p:cSldViewPr snapToGrid="0" snapToObjects="1">
      <p:cViewPr varScale="1">
        <p:scale>
          <a:sx n="85" d="100"/>
          <a:sy n="85" d="100"/>
        </p:scale>
        <p:origin x="2056"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1D62617-433D-FF48-ABEB-4CFE4C274266}" type="datetimeFigureOut">
              <a:rPr lang="en-US" smtClean="0"/>
              <a:pPr/>
              <a:t>4/23/21</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1F8A0E-82E0-1447-9EEA-49FE71008C70}"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it-IT"/>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35EB597C-86EA-4245-BC33-0292184CB58C}" type="datetimeFigureOut">
              <a:rPr lang="it-IT"/>
              <a:pPr>
                <a:defRPr/>
              </a:pPr>
              <a:t>23/04/21</a:t>
            </a:fld>
            <a:endParaRPr lang="it-I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it-IT"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8" name="Segnaposto piè di pagina 7"/>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182864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a:solidFill>
                  <a:schemeClr val="tx1"/>
                </a:solidFill>
                <a:latin typeface="+mn-lt"/>
                <a:ea typeface="+mn-ea"/>
                <a:cs typeface="+mn-cs"/>
              </a:rPr>
              <a:t>in fact, the loosely bound valence proton actively participates in the</a:t>
            </a:r>
          </a:p>
          <a:p>
            <a:r>
              <a:rPr lang="en-US" sz="1200" kern="1200" baseline="0">
                <a:solidFill>
                  <a:schemeClr val="tx1"/>
                </a:solidFill>
                <a:latin typeface="+mn-lt"/>
                <a:ea typeface="+mn-ea"/>
                <a:cs typeface="+mn-cs"/>
              </a:rPr>
              <a:t>reaction process. Due to a dynamic polarization effect, the valence proton is expected to be displaced</a:t>
            </a:r>
          </a:p>
          <a:p>
            <a:r>
              <a:rPr lang="en-US" sz="1200" kern="1200" baseline="0">
                <a:solidFill>
                  <a:schemeClr val="tx1"/>
                </a:solidFill>
                <a:latin typeface="+mn-lt"/>
                <a:ea typeface="+mn-ea"/>
                <a:cs typeface="+mn-cs"/>
              </a:rPr>
              <a:t>behind the nuclear core and shielded from the target; this effect causes a reduction of break-up</a:t>
            </a:r>
          </a:p>
          <a:p>
            <a:r>
              <a:rPr lang="en-US" sz="1200" kern="1200" baseline="0">
                <a:solidFill>
                  <a:schemeClr val="tx1"/>
                </a:solidFill>
                <a:latin typeface="+mn-lt"/>
                <a:ea typeface="+mn-ea"/>
                <a:cs typeface="+mn-cs"/>
              </a:rPr>
              <a:t>probability compared to first-order perturbation theory predictions and higher-order corrections are</a:t>
            </a:r>
          </a:p>
          <a:p>
            <a:r>
              <a:rPr lang="en-US" sz="1200" kern="1200" baseline="0">
                <a:solidFill>
                  <a:schemeClr val="tx1"/>
                </a:solidFill>
                <a:latin typeface="+mn-lt"/>
                <a:ea typeface="+mn-ea"/>
                <a:cs typeface="+mn-cs"/>
              </a:rPr>
              <a:t>required [e.g. (A. </a:t>
            </a:r>
            <a:r>
              <a:rPr lang="en-US" sz="1200" kern="1200" baseline="0" err="1">
                <a:solidFill>
                  <a:schemeClr val="tx1"/>
                </a:solidFill>
                <a:latin typeface="+mn-lt"/>
                <a:ea typeface="+mn-ea"/>
                <a:cs typeface="+mn-cs"/>
              </a:rPr>
              <a:t>Garcìa</a:t>
            </a:r>
            <a:r>
              <a:rPr lang="en-US" sz="1200" kern="1200" baseline="0">
                <a:solidFill>
                  <a:schemeClr val="tx1"/>
                </a:solidFill>
                <a:latin typeface="+mn-lt"/>
                <a:ea typeface="+mn-ea"/>
                <a:cs typeface="+mn-cs"/>
              </a:rPr>
              <a:t>-Camacho et al. ) (J.F. Liang et al.)]. As discussed in [ (C. </a:t>
            </a:r>
            <a:r>
              <a:rPr lang="en-US" sz="1200" kern="1200" baseline="0" err="1">
                <a:solidFill>
                  <a:schemeClr val="tx1"/>
                </a:solidFill>
                <a:latin typeface="+mn-lt"/>
                <a:ea typeface="+mn-ea"/>
                <a:cs typeface="+mn-cs"/>
              </a:rPr>
              <a:t>Dasso</a:t>
            </a:r>
            <a:r>
              <a:rPr lang="en-US" sz="1200" kern="1200" baseline="0">
                <a:solidFill>
                  <a:schemeClr val="tx1"/>
                </a:solidFill>
                <a:latin typeface="+mn-lt"/>
                <a:ea typeface="+mn-ea"/>
                <a:cs typeface="+mn-cs"/>
              </a:rPr>
              <a:t> et al. )]</a:t>
            </a:r>
          </a:p>
          <a:p>
            <a:r>
              <a:rPr lang="en-US" sz="1200" kern="1200" baseline="0">
                <a:solidFill>
                  <a:schemeClr val="tx1"/>
                </a:solidFill>
                <a:latin typeface="+mn-lt"/>
                <a:ea typeface="+mn-ea"/>
                <a:cs typeface="+mn-cs"/>
              </a:rPr>
              <a:t>nuclear processes are expected to have a primary role in the dissociation of 8B. This has been</a:t>
            </a:r>
          </a:p>
          <a:p>
            <a:r>
              <a:rPr lang="en-US" sz="1200" kern="1200" baseline="0">
                <a:solidFill>
                  <a:schemeClr val="tx1"/>
                </a:solidFill>
                <a:latin typeface="+mn-lt"/>
                <a:ea typeface="+mn-ea"/>
                <a:cs typeface="+mn-cs"/>
              </a:rPr>
              <a:t>experimentally observed in e.g. 8B+208Pb at 142 A MeV where it was found that the nuclear break-up</a:t>
            </a:r>
          </a:p>
          <a:p>
            <a:r>
              <a:rPr lang="en-US" sz="1200" kern="1200" baseline="0">
                <a:solidFill>
                  <a:schemeClr val="tx1"/>
                </a:solidFill>
                <a:latin typeface="+mn-lt"/>
                <a:ea typeface="+mn-ea"/>
                <a:cs typeface="+mn-cs"/>
              </a:rPr>
              <a:t>accounts for about half of the total break-up cross-section [ (B. Blank et al.)]. Conversely for the n-halo</a:t>
            </a:r>
          </a:p>
          <a:p>
            <a:r>
              <a:rPr lang="en-US" sz="1200" kern="1200" baseline="0">
                <a:solidFill>
                  <a:schemeClr val="tx1"/>
                </a:solidFill>
                <a:latin typeface="+mn-lt"/>
                <a:ea typeface="+mn-ea"/>
                <a:cs typeface="+mn-cs"/>
              </a:rPr>
              <a:t>nucleus 11Be on the same target at a similar energy the Coulomb contribution far exceeds the nuclear</a:t>
            </a:r>
          </a:p>
          <a:p>
            <a:r>
              <a:rPr lang="en-US" sz="1200" kern="1200" baseline="0">
                <a:solidFill>
                  <a:schemeClr val="tx1"/>
                </a:solidFill>
                <a:latin typeface="+mn-lt"/>
                <a:ea typeface="+mn-ea"/>
                <a:cs typeface="+mn-cs"/>
              </a:rPr>
              <a:t>one [ (A. Bonaccorso et al. )]. Contrary to the n-halo, in the case of p-halo the Coulomb interaction</a:t>
            </a:r>
          </a:p>
          <a:p>
            <a:r>
              <a:rPr lang="en-US" sz="1200" kern="1200" baseline="0">
                <a:solidFill>
                  <a:schemeClr val="tx1"/>
                </a:solidFill>
                <a:latin typeface="+mn-lt"/>
                <a:ea typeface="+mn-ea"/>
                <a:cs typeface="+mn-cs"/>
              </a:rPr>
              <a:t>acts not only between the core and the target but also between the p and the core and the p and the</a:t>
            </a:r>
          </a:p>
          <a:p>
            <a:r>
              <a:rPr lang="en-US" sz="1200" kern="1200" baseline="0">
                <a:solidFill>
                  <a:schemeClr val="tx1"/>
                </a:solidFill>
                <a:latin typeface="+mn-lt"/>
                <a:ea typeface="+mn-ea"/>
                <a:cs typeface="+mn-cs"/>
              </a:rPr>
              <a:t>target. In [ (A. Bonaccorso et al. )] the role of the p–core and p-target interaction in the p-halo break-up</a:t>
            </a:r>
          </a:p>
          <a:p>
            <a:r>
              <a:rPr lang="en-US" sz="1200" kern="1200" baseline="0">
                <a:solidFill>
                  <a:schemeClr val="tx1"/>
                </a:solidFill>
                <a:latin typeface="+mn-lt"/>
                <a:ea typeface="+mn-ea"/>
                <a:cs typeface="+mn-cs"/>
              </a:rPr>
              <a:t>was studied theoretically. The effect of these additional potentials is to create an effective barrier,</a:t>
            </a:r>
          </a:p>
          <a:p>
            <a:r>
              <a:rPr lang="en-US" sz="1200" kern="1200" baseline="0">
                <a:solidFill>
                  <a:schemeClr val="tx1"/>
                </a:solidFill>
                <a:latin typeface="+mn-lt"/>
                <a:ea typeface="+mn-ea"/>
                <a:cs typeface="+mn-cs"/>
              </a:rPr>
              <a:t>which makes the proton of the halo effectively more bound.</a:t>
            </a:r>
            <a:endParaRPr lang="en-GB"/>
          </a:p>
          <a:p>
            <a:endParaRPr lang="it-IT"/>
          </a:p>
        </p:txBody>
      </p:sp>
    </p:spTree>
    <p:extLst>
      <p:ext uri="{BB962C8B-B14F-4D97-AF65-F5344CB8AC3E}">
        <p14:creationId xmlns:p14="http://schemas.microsoft.com/office/powerpoint/2010/main" val="352401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a:solidFill>
                  <a:schemeClr val="tx1"/>
                </a:solidFill>
                <a:effectLst/>
                <a:latin typeface="+mn-lt"/>
                <a:ea typeface="+mn-ea"/>
                <a:cs typeface="+mn-cs"/>
              </a:rPr>
              <a:t>the effect of the core-target Coulomb potential (called the recoil effect), with respect to which the proton behaves again as a more bound neutron, from the (direct) proton-target Coulomb potential effect. The latter gave cross sections about an order of magnitude larger than the recoil term. </a:t>
            </a:r>
            <a:endParaRPr lang="en-GB"/>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a:solidFill>
                  <a:schemeClr val="tx1"/>
                </a:solidFill>
                <a:effectLst/>
                <a:latin typeface="+mn-lt"/>
                <a:ea typeface="+mn-ea"/>
                <a:cs typeface="+mn-cs"/>
              </a:rPr>
              <a:t>The semiclassical method used allows us to treat both the full nuclear and Coulomb interactions to all orders and all multipolarities. On a light target the total nuclear breakup is always larger than the Coulomb breakup. On the other hand although the Coulomb breakup is very small the interference between diffraction and Coulomb is constructive and such that the total becomes quite large. On a heavy target instead the total nuclear breakup is of the same order of magnitude as the Coulomb recoil effect while the direct Coulomb breakup is one order of magnitude larger. Thus this term dominates not only in the total Coulomb breakup but also in the total diffraction plus Coulomb term. The quantitative assessment of the direct Coulomb breakup and of its interference with other mechanisms is very important </a:t>
            </a:r>
            <a:endParaRPr lang="en-GB"/>
          </a:p>
          <a:p>
            <a:endParaRPr lang="en-IT"/>
          </a:p>
        </p:txBody>
      </p:sp>
    </p:spTree>
    <p:extLst>
      <p:ext uri="{BB962C8B-B14F-4D97-AF65-F5344CB8AC3E}">
        <p14:creationId xmlns:p14="http://schemas.microsoft.com/office/powerpoint/2010/main" val="245304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69542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Coulomb and centrifugal barriers experienced by the valence proton in the ground state of </a:t>
            </a:r>
            <a:r>
              <a:rPr lang="en-GB" sz="1200" b="0" i="0" kern="1200">
                <a:solidFill>
                  <a:schemeClr val="tx1"/>
                </a:solidFill>
                <a:effectLst/>
                <a:latin typeface="+mn-lt"/>
                <a:ea typeface="+mn-ea"/>
                <a:cs typeface="+mn-cs"/>
              </a:rPr>
              <a:t>8B</a:t>
            </a:r>
            <a:r>
              <a:rPr lang="en-GB">
                <a:effectLst/>
              </a:rPr>
              <a:t>, which do not exist for the valence neutron in the ground state of </a:t>
            </a:r>
            <a:r>
              <a:rPr lang="en-GB" sz="1200" b="0" i="0" kern="1200">
                <a:solidFill>
                  <a:schemeClr val="tx1"/>
                </a:solidFill>
                <a:effectLst/>
                <a:latin typeface="+mn-lt"/>
                <a:ea typeface="+mn-ea"/>
                <a:cs typeface="+mn-cs"/>
              </a:rPr>
              <a:t>11Be</a:t>
            </a:r>
            <a:r>
              <a:rPr lang="en-GB">
                <a:effectLst/>
              </a:rPr>
              <a:t>, are found to be the reason for such differences in the angular distributions of elastic scattering cross sections of these two weakly bound nuclei.</a:t>
            </a:r>
            <a:endParaRPr lang="en-IT"/>
          </a:p>
        </p:txBody>
      </p:sp>
    </p:spTree>
    <p:extLst>
      <p:ext uri="{BB962C8B-B14F-4D97-AF65-F5344CB8AC3E}">
        <p14:creationId xmlns:p14="http://schemas.microsoft.com/office/powerpoint/2010/main" val="313843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7777109b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7777109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 </a:t>
            </a:r>
            <a:r>
              <a:rPr lang="en-US" err="1"/>
              <a:t>sezione</a:t>
            </a:r>
            <a:r>
              <a:rPr lang="en-US"/>
              <a:t> </a:t>
            </a:r>
            <a:r>
              <a:rPr lang="en-US" err="1"/>
              <a:t>d’urto</a:t>
            </a:r>
            <a:r>
              <a:rPr lang="en-US"/>
              <a:t> d2s/</a:t>
            </a:r>
            <a:r>
              <a:rPr lang="en-US" err="1"/>
              <a:t>dEbdWb</a:t>
            </a:r>
            <a:r>
              <a:rPr lang="en-US"/>
              <a:t>-&gt; rob(</a:t>
            </a:r>
            <a:r>
              <a:rPr lang="en-US" err="1"/>
              <a:t>Eb</a:t>
            </a:r>
            <a:r>
              <a:rPr lang="en-US"/>
              <a:t>) &lt;</a:t>
            </a:r>
            <a:r>
              <a:rPr lang="en-US" err="1"/>
              <a:t>psix|WxA|psix</a:t>
            </a:r>
            <a:r>
              <a:rPr lang="en-US"/>
              <a:t>&gt; rob =</a:t>
            </a:r>
            <a:r>
              <a:rPr lang="en-US" err="1"/>
              <a:t>densita</a:t>
            </a:r>
            <a:r>
              <a:rPr lang="en-US"/>
              <a:t>’ di </a:t>
            </a:r>
            <a:r>
              <a:rPr lang="en-US" err="1"/>
              <a:t>stati</a:t>
            </a:r>
            <a:r>
              <a:rPr lang="en-US"/>
              <a:t> </a:t>
            </a:r>
            <a:r>
              <a:rPr lang="en-US" err="1"/>
              <a:t>della</a:t>
            </a:r>
            <a:r>
              <a:rPr lang="en-US"/>
              <a:t> </a:t>
            </a:r>
            <a:r>
              <a:rPr lang="en-US" err="1"/>
              <a:t>particella</a:t>
            </a:r>
            <a:r>
              <a:rPr lang="en-US"/>
              <a:t> b </a:t>
            </a:r>
            <a:r>
              <a:rPr lang="en-US" err="1"/>
              <a:t>WxA</a:t>
            </a:r>
            <a:r>
              <a:rPr lang="en-US"/>
              <a:t> </a:t>
            </a:r>
            <a:r>
              <a:rPr lang="en-US" err="1"/>
              <a:t>parte</a:t>
            </a:r>
            <a:r>
              <a:rPr lang="en-US"/>
              <a:t> </a:t>
            </a:r>
            <a:r>
              <a:rPr lang="en-US" err="1"/>
              <a:t>immaginaria</a:t>
            </a:r>
            <a:r>
              <a:rPr lang="en-US"/>
              <a:t> del </a:t>
            </a:r>
            <a:r>
              <a:rPr lang="en-US" err="1"/>
              <a:t>potenziale</a:t>
            </a:r>
            <a:r>
              <a:rPr lang="en-US"/>
              <a:t> </a:t>
            </a:r>
            <a:r>
              <a:rPr lang="en-US" err="1"/>
              <a:t>ottico</a:t>
            </a:r>
            <a:r>
              <a:rPr lang="en-US"/>
              <a:t> x-A e </a:t>
            </a:r>
            <a:r>
              <a:rPr lang="en-US" err="1"/>
              <a:t>psix</a:t>
            </a:r>
            <a:r>
              <a:rPr lang="en-US"/>
              <a:t> </a:t>
            </a:r>
            <a:r>
              <a:rPr lang="en-US" err="1"/>
              <a:t>descrive</a:t>
            </a:r>
            <a:r>
              <a:rPr lang="en-US"/>
              <a:t> </a:t>
            </a:r>
            <a:r>
              <a:rPr lang="en-US" err="1"/>
              <a:t>il</a:t>
            </a:r>
            <a:r>
              <a:rPr lang="en-US"/>
              <a:t> moto relative x-A </a:t>
            </a:r>
            <a:r>
              <a:rPr lang="en-US" err="1"/>
              <a:t>quando</a:t>
            </a:r>
            <a:r>
              <a:rPr lang="en-US"/>
              <a:t> A e’ </a:t>
            </a:r>
            <a:r>
              <a:rPr lang="en-US" err="1"/>
              <a:t>nello</a:t>
            </a:r>
            <a:r>
              <a:rPr lang="en-US"/>
              <a:t> </a:t>
            </a:r>
            <a:r>
              <a:rPr lang="en-US" err="1"/>
              <a:t>stato</a:t>
            </a:r>
            <a:r>
              <a:rPr lang="en-US"/>
              <a:t> </a:t>
            </a:r>
            <a:r>
              <a:rPr lang="en-US" err="1"/>
              <a:t>fondamentale</a:t>
            </a:r>
            <a:r>
              <a:rPr lang="en-US"/>
              <a:t> e b </a:t>
            </a:r>
            <a:r>
              <a:rPr lang="en-US" err="1"/>
              <a:t>scattera</a:t>
            </a:r>
            <a:r>
              <a:rPr lang="en-US"/>
              <a:t> con </a:t>
            </a:r>
            <a:r>
              <a:rPr lang="en-US" err="1"/>
              <a:t>momento</a:t>
            </a:r>
            <a:r>
              <a:rPr lang="en-US"/>
              <a:t> kb. </a:t>
            </a:r>
            <a:r>
              <a:rPr lang="en-US" err="1"/>
              <a:t>Psix</a:t>
            </a:r>
            <a:r>
              <a:rPr lang="en-US"/>
              <a:t> </a:t>
            </a:r>
            <a:r>
              <a:rPr lang="en-US" err="1"/>
              <a:t>calcolata</a:t>
            </a:r>
            <a:r>
              <a:rPr lang="en-US"/>
              <a:t> con DWBA la </a:t>
            </a:r>
            <a:r>
              <a:rPr lang="en-US" err="1"/>
              <a:t>funzione</a:t>
            </a:r>
            <a:r>
              <a:rPr lang="en-US"/>
              <a:t> </a:t>
            </a:r>
            <a:r>
              <a:rPr lang="en-US" err="1"/>
              <a:t>d’onda</a:t>
            </a:r>
            <a:r>
              <a:rPr lang="en-US"/>
              <a:t> di a </a:t>
            </a:r>
            <a:r>
              <a:rPr lang="en-US" err="1"/>
              <a:t>e’generate</a:t>
            </a:r>
            <a:r>
              <a:rPr lang="en-US"/>
              <a:t> con I CDCC.</a:t>
            </a:r>
            <a:endParaRPr/>
          </a:p>
        </p:txBody>
      </p:sp>
    </p:spTree>
    <p:extLst>
      <p:ext uri="{BB962C8B-B14F-4D97-AF65-F5344CB8AC3E}">
        <p14:creationId xmlns:p14="http://schemas.microsoft.com/office/powerpoint/2010/main" val="96615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97504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23167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173153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15230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7868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40805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09518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381255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err="1"/>
              <a:t>Isoscalar</a:t>
            </a:r>
            <a:r>
              <a:rPr lang="it-IT"/>
              <a:t> </a:t>
            </a:r>
            <a:r>
              <a:rPr lang="it-IT" err="1"/>
              <a:t>dipole</a:t>
            </a:r>
            <a:r>
              <a:rPr lang="it-IT"/>
              <a:t> </a:t>
            </a:r>
            <a:r>
              <a:rPr lang="it-IT" err="1"/>
              <a:t>resonanace</a:t>
            </a:r>
            <a:r>
              <a:rPr lang="it-IT"/>
              <a:t> Ex+0.8 </a:t>
            </a:r>
            <a:r>
              <a:rPr lang="it-IT" err="1"/>
              <a:t>MeV</a:t>
            </a:r>
            <a:r>
              <a:rPr lang="it-IT"/>
              <a:t> </a:t>
            </a:r>
            <a:r>
              <a:rPr lang="it-IT" err="1"/>
              <a:t>strenght</a:t>
            </a:r>
            <a:r>
              <a:rPr lang="it-IT"/>
              <a:t> 30-300 </a:t>
            </a:r>
            <a:r>
              <a:rPr lang="it-IT" err="1"/>
              <a:t>Wu</a:t>
            </a:r>
            <a:r>
              <a:rPr lang="it-IT"/>
              <a:t> 2-20% sum </a:t>
            </a:r>
            <a:r>
              <a:rPr lang="it-IT" err="1"/>
              <a:t>rule</a:t>
            </a:r>
            <a:r>
              <a:rPr lang="it-IT"/>
              <a:t>. </a:t>
            </a:r>
            <a:r>
              <a:rPr lang="it-IT" err="1"/>
              <a:t>It</a:t>
            </a:r>
            <a:r>
              <a:rPr lang="it-IT"/>
              <a:t> </a:t>
            </a:r>
            <a:r>
              <a:rPr lang="it-IT" err="1"/>
              <a:t>originates</a:t>
            </a:r>
            <a:r>
              <a:rPr lang="it-IT"/>
              <a:t> from </a:t>
            </a:r>
            <a:r>
              <a:rPr lang="it-IT" err="1"/>
              <a:t>halo</a:t>
            </a:r>
            <a:r>
              <a:rPr lang="it-IT"/>
              <a:t> and </a:t>
            </a:r>
            <a:r>
              <a:rPr lang="it-IT" err="1"/>
              <a:t>consistent</a:t>
            </a:r>
            <a:r>
              <a:rPr lang="it-IT"/>
              <a:t> with </a:t>
            </a:r>
            <a:r>
              <a:rPr lang="it-IT" err="1"/>
              <a:t>dineutron</a:t>
            </a:r>
            <a:r>
              <a:rPr lang="it-IT"/>
              <a:t> model of 11Li.</a:t>
            </a:r>
          </a:p>
        </p:txBody>
      </p:sp>
    </p:spTree>
    <p:extLst>
      <p:ext uri="{BB962C8B-B14F-4D97-AF65-F5344CB8AC3E}">
        <p14:creationId xmlns:p14="http://schemas.microsoft.com/office/powerpoint/2010/main" val="159915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1056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r>
              <a:rPr lang="it-IT"/>
              <a:t>Reaction Seminar</a:t>
            </a:r>
          </a:p>
        </p:txBody>
      </p:sp>
      <p:sp>
        <p:nvSpPr>
          <p:cNvPr id="5"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6" name="Slide Number Placeholder 5"/>
          <p:cNvSpPr>
            <a:spLocks noGrp="1"/>
          </p:cNvSpPr>
          <p:nvPr>
            <p:ph type="sldNum" sz="quarter" idx="12"/>
          </p:nvPr>
        </p:nvSpPr>
        <p:spPr/>
        <p:txBody>
          <a:bodyPr/>
          <a:lstStyle>
            <a:lvl1pPr>
              <a:defRPr/>
            </a:lvl1pPr>
          </a:lstStyle>
          <a:p>
            <a:pPr>
              <a:defRPr/>
            </a:pPr>
            <a:fld id="{CAC04726-7319-4D9A-A6B7-53620D573BF0}"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r>
              <a:rPr lang="it-IT"/>
              <a:t>Reaction Seminar</a:t>
            </a:r>
          </a:p>
        </p:txBody>
      </p:sp>
      <p:sp>
        <p:nvSpPr>
          <p:cNvPr id="5"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6" name="Slide Number Placeholder 5"/>
          <p:cNvSpPr>
            <a:spLocks noGrp="1"/>
          </p:cNvSpPr>
          <p:nvPr>
            <p:ph type="sldNum" sz="quarter" idx="12"/>
          </p:nvPr>
        </p:nvSpPr>
        <p:spPr/>
        <p:txBody>
          <a:bodyPr/>
          <a:lstStyle>
            <a:lvl1pPr>
              <a:defRPr/>
            </a:lvl1pPr>
          </a:lstStyle>
          <a:p>
            <a:pPr>
              <a:defRPr/>
            </a:pPr>
            <a:fld id="{11840F9E-686A-4918-B80C-77AF06DE9A98}"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r>
              <a:rPr lang="it-IT"/>
              <a:t>Reaction Seminar</a:t>
            </a:r>
          </a:p>
        </p:txBody>
      </p:sp>
      <p:sp>
        <p:nvSpPr>
          <p:cNvPr id="5"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6" name="Slide Number Placeholder 5"/>
          <p:cNvSpPr>
            <a:spLocks noGrp="1"/>
          </p:cNvSpPr>
          <p:nvPr>
            <p:ph type="sldNum" sz="quarter" idx="12"/>
          </p:nvPr>
        </p:nvSpPr>
        <p:spPr/>
        <p:txBody>
          <a:bodyPr/>
          <a:lstStyle>
            <a:lvl1pPr>
              <a:defRPr/>
            </a:lvl1pPr>
          </a:lstStyle>
          <a:p>
            <a:pPr>
              <a:defRPr/>
            </a:pPr>
            <a:fld id="{A1749AFB-AD1A-4B84-BC96-464C77FE7D7B}"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Shape 71"/>
          <p:cNvSpPr/>
          <p:nvPr/>
        </p:nvSpPr>
        <p:spPr>
          <a:xfrm>
            <a:off x="-75" y="6727600"/>
            <a:ext cx="9144000" cy="1304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Shape 73"/>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Shape 7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extLst>
      <p:ext uri="{BB962C8B-B14F-4D97-AF65-F5344CB8AC3E}">
        <p14:creationId xmlns:p14="http://schemas.microsoft.com/office/powerpoint/2010/main" val="20804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EPRTINA 3">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it-IT"/>
              <a:t>La data di oggi</a:t>
            </a:r>
          </a:p>
        </p:txBody>
      </p:sp>
      <p:sp>
        <p:nvSpPr>
          <p:cNvPr id="6" name="Footer Placeholder 5"/>
          <p:cNvSpPr>
            <a:spLocks noGrp="1"/>
          </p:cNvSpPr>
          <p:nvPr>
            <p:ph type="ftr" sz="quarter" idx="11"/>
          </p:nvPr>
        </p:nvSpPr>
        <p:spPr/>
        <p:txBody>
          <a:bodyPr/>
          <a:lstStyle/>
          <a:p>
            <a:r>
              <a:rPr lang="it-IT"/>
              <a:t>Relatore </a:t>
            </a:r>
            <a:r>
              <a:rPr lang="it-IT" err="1"/>
              <a:t>Lorem</a:t>
            </a:r>
            <a:r>
              <a:rPr lang="it-IT"/>
              <a:t> </a:t>
            </a:r>
            <a:r>
              <a:rPr lang="it-IT" err="1"/>
              <a:t>Ipsum</a:t>
            </a:r>
            <a:endParaRPr lang="it-IT"/>
          </a:p>
        </p:txBody>
      </p:sp>
      <p:sp>
        <p:nvSpPr>
          <p:cNvPr id="7" name="Slide Number Placeholder 6"/>
          <p:cNvSpPr>
            <a:spLocks noGrp="1"/>
          </p:cNvSpPr>
          <p:nvPr>
            <p:ph type="sldNum" sz="quarter" idx="12"/>
          </p:nvPr>
        </p:nvSpPr>
        <p:spPr/>
        <p:txBody>
          <a:bodyPr/>
          <a:lstStyle/>
          <a:p>
            <a:fld id="{A6D6D798-1883-974D-96D0-4E82B243DEDE}" type="slidenum">
              <a:rPr lang="it-IT" smtClean="0"/>
              <a:t>‹#›</a:t>
            </a:fld>
            <a:endParaRPr lang="it-IT"/>
          </a:p>
        </p:txBody>
      </p:sp>
      <p:sp>
        <p:nvSpPr>
          <p:cNvPr id="8" name="Title 1">
            <a:extLst>
              <a:ext uri="{FF2B5EF4-FFF2-40B4-BE49-F238E27FC236}">
                <a16:creationId xmlns:a16="http://schemas.microsoft.com/office/drawing/2014/main" id="{5D393AE7-DBE5-9042-B12E-12F62FFA8444}"/>
              </a:ext>
            </a:extLst>
          </p:cNvPr>
          <p:cNvSpPr>
            <a:spLocks noGrp="1"/>
          </p:cNvSpPr>
          <p:nvPr>
            <p:ph type="title"/>
          </p:nvPr>
        </p:nvSpPr>
        <p:spPr>
          <a:xfrm>
            <a:off x="6349" y="5221552"/>
            <a:ext cx="9144000" cy="1446550"/>
          </a:xfrm>
        </p:spPr>
        <p:txBody>
          <a:bodyPr wrap="square" anchor="ctr" anchorCtr="1">
            <a:spAutoFit/>
          </a:bodyPr>
          <a:lstStyle>
            <a:lvl1pPr>
              <a:defRPr>
                <a:solidFill>
                  <a:schemeClr val="tx1"/>
                </a:solidFill>
              </a:defRPr>
            </a:lvl1pPr>
          </a:lstStyle>
          <a:p>
            <a:r>
              <a:rPr lang="it-IT"/>
              <a:t>Fare clic per modificare lo stile del titolo dello schema</a:t>
            </a:r>
            <a:endParaRPr lang="en-US"/>
          </a:p>
        </p:txBody>
      </p:sp>
      <p:pic>
        <p:nvPicPr>
          <p:cNvPr id="10" name="Immagine 1">
            <a:extLst>
              <a:ext uri="{FF2B5EF4-FFF2-40B4-BE49-F238E27FC236}">
                <a16:creationId xmlns:a16="http://schemas.microsoft.com/office/drawing/2014/main" id="{B6E48B5A-B08E-CF46-ACD2-0C550C4B1BB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41784" y="-1632674"/>
            <a:ext cx="8482013" cy="716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3" descr="Immagine che contiene clipart&#10;&#10;Descrizione generata automaticamente">
            <a:extLst>
              <a:ext uri="{FF2B5EF4-FFF2-40B4-BE49-F238E27FC236}">
                <a16:creationId xmlns:a16="http://schemas.microsoft.com/office/drawing/2014/main" id="{1EC46982-8F86-1646-85E2-CC96D5687EA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40781" y="3429000"/>
            <a:ext cx="1911854" cy="1600200"/>
          </a:xfrm>
          <a:prstGeom prst="rect">
            <a:avLst/>
          </a:prstGeom>
          <a:noFill/>
          <a:ln>
            <a:noFill/>
          </a:ln>
          <a:effectLst>
            <a:reflection blurRad="76200" stA="51000" endPos="36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52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r>
              <a:rPr lang="it-IT"/>
              <a:t>Reaction Seminar</a:t>
            </a:r>
          </a:p>
        </p:txBody>
      </p:sp>
      <p:sp>
        <p:nvSpPr>
          <p:cNvPr id="5"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6" name="Slide Number Placeholder 5"/>
          <p:cNvSpPr>
            <a:spLocks noGrp="1"/>
          </p:cNvSpPr>
          <p:nvPr>
            <p:ph type="sldNum" sz="quarter" idx="12"/>
          </p:nvPr>
        </p:nvSpPr>
        <p:spPr/>
        <p:txBody>
          <a:bodyPr/>
          <a:lstStyle>
            <a:lvl1pPr>
              <a:defRPr/>
            </a:lvl1pPr>
          </a:lstStyle>
          <a:p>
            <a:pPr>
              <a:defRPr/>
            </a:pPr>
            <a:fld id="{87EF10AD-1128-4FFF-BE5A-405F84FF1C17}"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it-IT"/>
              <a:t>Reaction Seminar</a:t>
            </a:r>
          </a:p>
        </p:txBody>
      </p:sp>
      <p:sp>
        <p:nvSpPr>
          <p:cNvPr id="5"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6" name="Slide Number Placeholder 5"/>
          <p:cNvSpPr>
            <a:spLocks noGrp="1"/>
          </p:cNvSpPr>
          <p:nvPr>
            <p:ph type="sldNum" sz="quarter" idx="12"/>
          </p:nvPr>
        </p:nvSpPr>
        <p:spPr/>
        <p:txBody>
          <a:bodyPr/>
          <a:lstStyle>
            <a:lvl1pPr>
              <a:defRPr/>
            </a:lvl1pPr>
          </a:lstStyle>
          <a:p>
            <a:pPr>
              <a:defRPr/>
            </a:pPr>
            <a:fld id="{25837D4A-7232-4DAD-8736-11F38CAF0CF3}"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r>
              <a:rPr lang="it-IT"/>
              <a:t>Reaction Seminar</a:t>
            </a:r>
          </a:p>
        </p:txBody>
      </p:sp>
      <p:sp>
        <p:nvSpPr>
          <p:cNvPr id="6"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7" name="Slide Number Placeholder 5"/>
          <p:cNvSpPr>
            <a:spLocks noGrp="1"/>
          </p:cNvSpPr>
          <p:nvPr>
            <p:ph type="sldNum" sz="quarter" idx="12"/>
          </p:nvPr>
        </p:nvSpPr>
        <p:spPr/>
        <p:txBody>
          <a:bodyPr/>
          <a:lstStyle>
            <a:lvl1pPr>
              <a:defRPr/>
            </a:lvl1pPr>
          </a:lstStyle>
          <a:p>
            <a:pPr>
              <a:defRPr/>
            </a:pPr>
            <a:fld id="{DE10AF11-8FEC-46D9-A0FA-B5A4BEAA9AF4}"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r>
              <a:rPr lang="it-IT"/>
              <a:t>Reaction Seminar</a:t>
            </a:r>
          </a:p>
        </p:txBody>
      </p:sp>
      <p:sp>
        <p:nvSpPr>
          <p:cNvPr id="8"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9" name="Slide Number Placeholder 5"/>
          <p:cNvSpPr>
            <a:spLocks noGrp="1"/>
          </p:cNvSpPr>
          <p:nvPr>
            <p:ph type="sldNum" sz="quarter" idx="12"/>
          </p:nvPr>
        </p:nvSpPr>
        <p:spPr/>
        <p:txBody>
          <a:bodyPr/>
          <a:lstStyle>
            <a:lvl1pPr>
              <a:defRPr/>
            </a:lvl1pPr>
          </a:lstStyle>
          <a:p>
            <a:pPr>
              <a:defRPr/>
            </a:pPr>
            <a:fld id="{3080FF3F-7530-4E92-9088-79FB4FCC088D}"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r>
              <a:rPr lang="it-IT"/>
              <a:t>Reaction Seminar</a:t>
            </a:r>
          </a:p>
        </p:txBody>
      </p:sp>
      <p:sp>
        <p:nvSpPr>
          <p:cNvPr id="4"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5" name="Slide Number Placeholder 5"/>
          <p:cNvSpPr>
            <a:spLocks noGrp="1"/>
          </p:cNvSpPr>
          <p:nvPr>
            <p:ph type="sldNum" sz="quarter" idx="12"/>
          </p:nvPr>
        </p:nvSpPr>
        <p:spPr/>
        <p:txBody>
          <a:bodyPr/>
          <a:lstStyle>
            <a:lvl1pPr>
              <a:defRPr/>
            </a:lvl1pPr>
          </a:lstStyle>
          <a:p>
            <a:pPr>
              <a:defRPr/>
            </a:pPr>
            <a:fld id="{540314A3-4CD5-4F2E-9C59-A8607167B905}"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t>Reaction Seminar</a:t>
            </a:r>
          </a:p>
        </p:txBody>
      </p:sp>
      <p:sp>
        <p:nvSpPr>
          <p:cNvPr id="3"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4" name="Slide Number Placeholder 5"/>
          <p:cNvSpPr>
            <a:spLocks noGrp="1"/>
          </p:cNvSpPr>
          <p:nvPr>
            <p:ph type="sldNum" sz="quarter" idx="12"/>
          </p:nvPr>
        </p:nvSpPr>
        <p:spPr/>
        <p:txBody>
          <a:bodyPr/>
          <a:lstStyle>
            <a:lvl1pPr>
              <a:defRPr/>
            </a:lvl1pPr>
          </a:lstStyle>
          <a:p>
            <a:pPr>
              <a:defRPr/>
            </a:pPr>
            <a:fld id="{231FEA8D-52AC-4103-8195-1AF3872534CC}"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t-IT"/>
              <a:t>Reaction Seminar</a:t>
            </a:r>
          </a:p>
        </p:txBody>
      </p:sp>
      <p:sp>
        <p:nvSpPr>
          <p:cNvPr id="6"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7" name="Slide Number Placeholder 5"/>
          <p:cNvSpPr>
            <a:spLocks noGrp="1"/>
          </p:cNvSpPr>
          <p:nvPr>
            <p:ph type="sldNum" sz="quarter" idx="12"/>
          </p:nvPr>
        </p:nvSpPr>
        <p:spPr/>
        <p:txBody>
          <a:bodyPr/>
          <a:lstStyle>
            <a:lvl1pPr>
              <a:defRPr/>
            </a:lvl1pPr>
          </a:lstStyle>
          <a:p>
            <a:pPr>
              <a:defRPr/>
            </a:pPr>
            <a:fld id="{04EB3D0E-97BC-44A4-9388-BAFF6E208309}"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t-IT"/>
              <a:t>Reaction Seminar</a:t>
            </a:r>
          </a:p>
        </p:txBody>
      </p:sp>
      <p:sp>
        <p:nvSpPr>
          <p:cNvPr id="6" name="Footer Placeholder 4"/>
          <p:cNvSpPr>
            <a:spLocks noGrp="1"/>
          </p:cNvSpPr>
          <p:nvPr>
            <p:ph type="ftr" sz="quarter" idx="11"/>
          </p:nvPr>
        </p:nvSpPr>
        <p:spPr/>
        <p:txBody>
          <a:bodyPr/>
          <a:lstStyle>
            <a:lvl1pPr>
              <a:defRPr/>
            </a:lvl1pPr>
          </a:lstStyle>
          <a:p>
            <a:pPr>
              <a:defRPr/>
            </a:pPr>
            <a:r>
              <a:rPr lang="en-US"/>
              <a:t>Alessia Di Pietro,INFN-LNS</a:t>
            </a:r>
            <a:endParaRPr lang="it-IT"/>
          </a:p>
        </p:txBody>
      </p:sp>
      <p:sp>
        <p:nvSpPr>
          <p:cNvPr id="7" name="Slide Number Placeholder 5"/>
          <p:cNvSpPr>
            <a:spLocks noGrp="1"/>
          </p:cNvSpPr>
          <p:nvPr>
            <p:ph type="sldNum" sz="quarter" idx="12"/>
          </p:nvPr>
        </p:nvSpPr>
        <p:spPr/>
        <p:txBody>
          <a:bodyPr/>
          <a:lstStyle>
            <a:lvl1pPr>
              <a:defRPr/>
            </a:lvl1pPr>
          </a:lstStyle>
          <a:p>
            <a:pPr>
              <a:defRPr/>
            </a:pPr>
            <a:fld id="{991B9277-75C5-49DE-A90E-8F7F80332983}"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it-IT"/>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it-IT"/>
              <a:t>Reaction Seminar</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Alessia Di Pietro,INFN-LNS</a:t>
            </a: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298AB9-E2B1-4703-A9BC-620DE115E26B}"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emf"/></Relationships>
</file>

<file path=ppt/slides/_rels/slide3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 Id="rId4" Type="http://schemas.openxmlformats.org/officeDocument/2006/relationships/image" Target="../media/image77.emf"/></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tiff"/><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tiff"/><Relationship Id="rId5" Type="http://schemas.openxmlformats.org/officeDocument/2006/relationships/image" Target="../media/image82.tiff"/><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8C7F26-FF17-3146-8751-E9C7BEBB4946}"/>
              </a:ext>
            </a:extLst>
          </p:cNvPr>
          <p:cNvSpPr>
            <a:spLocks noGrp="1"/>
          </p:cNvSpPr>
          <p:nvPr>
            <p:ph type="title"/>
          </p:nvPr>
        </p:nvSpPr>
        <p:spPr>
          <a:xfrm>
            <a:off x="0" y="5517232"/>
            <a:ext cx="9144000" cy="1107996"/>
          </a:xfrm>
        </p:spPr>
        <p:txBody>
          <a:bodyPr/>
          <a:lstStyle/>
          <a:p>
            <a:r>
              <a:rPr lang="en-GB" sz="2800">
                <a:solidFill>
                  <a:srgbClr val="212121"/>
                </a:solidFill>
                <a:latin typeface="Roboto"/>
              </a:rPr>
              <a:t>Reaction dynamics with neutron and proton halo beams</a:t>
            </a:r>
            <a:br>
              <a:rPr lang="en-GB" sz="1800">
                <a:solidFill>
                  <a:srgbClr val="212121"/>
                </a:solidFill>
                <a:latin typeface="Roboto"/>
              </a:rPr>
            </a:br>
            <a:br>
              <a:rPr lang="en-GB" sz="1800">
                <a:solidFill>
                  <a:srgbClr val="212121"/>
                </a:solidFill>
                <a:latin typeface="Roboto"/>
              </a:rPr>
            </a:br>
            <a:r>
              <a:rPr lang="en-GB" sz="2000">
                <a:solidFill>
                  <a:srgbClr val="212121"/>
                </a:solidFill>
                <a:latin typeface="Roboto"/>
              </a:rPr>
              <a:t>Alessia Di Pietro</a:t>
            </a:r>
            <a:endParaRPr lang="it-IT" sz="2000"/>
          </a:p>
        </p:txBody>
      </p:sp>
    </p:spTree>
    <p:extLst>
      <p:ext uri="{BB962C8B-B14F-4D97-AF65-F5344CB8AC3E}">
        <p14:creationId xmlns:p14="http://schemas.microsoft.com/office/powerpoint/2010/main" val="180199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Reaction Seminar</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4" name="TextBox 3"/>
          <p:cNvSpPr txBox="1"/>
          <p:nvPr/>
        </p:nvSpPr>
        <p:spPr>
          <a:xfrm>
            <a:off x="2478418" y="133290"/>
            <a:ext cx="4303382" cy="400110"/>
          </a:xfrm>
          <a:prstGeom prst="rect">
            <a:avLst/>
          </a:prstGeom>
          <a:noFill/>
        </p:spPr>
        <p:txBody>
          <a:bodyPr wrap="none" rtlCol="0">
            <a:spAutoFit/>
          </a:bodyPr>
          <a:lstStyle/>
          <a:p>
            <a:r>
              <a:rPr lang="en-GB" sz="2000" b="1"/>
              <a:t>The importance of core-excitation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4000" y="1447800"/>
            <a:ext cx="3352800" cy="21259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9600" y="1447800"/>
            <a:ext cx="3529585" cy="2209801"/>
          </a:xfrm>
          <a:prstGeom prst="rect">
            <a:avLst/>
          </a:prstGeom>
        </p:spPr>
      </p:pic>
      <p:sp>
        <p:nvSpPr>
          <p:cNvPr id="8" name="TextBox 7"/>
          <p:cNvSpPr txBox="1"/>
          <p:nvPr/>
        </p:nvSpPr>
        <p:spPr>
          <a:xfrm>
            <a:off x="3260301" y="621268"/>
            <a:ext cx="2530899" cy="369332"/>
          </a:xfrm>
          <a:prstGeom prst="rect">
            <a:avLst/>
          </a:prstGeom>
          <a:noFill/>
        </p:spPr>
        <p:txBody>
          <a:bodyPr wrap="none" rtlCol="0">
            <a:spAutoFit/>
          </a:bodyPr>
          <a:lstStyle/>
          <a:p>
            <a:r>
              <a:rPr lang="en-GB" baseline="30000"/>
              <a:t>11</a:t>
            </a:r>
            <a:r>
              <a:rPr lang="en-GB"/>
              <a:t>Be+</a:t>
            </a:r>
            <a:r>
              <a:rPr lang="en-GB" baseline="30000"/>
              <a:t>197</a:t>
            </a:r>
            <a:r>
              <a:rPr lang="en-GB"/>
              <a:t>Au @ TRIUMF</a:t>
            </a:r>
          </a:p>
        </p:txBody>
      </p:sp>
      <p:sp>
        <p:nvSpPr>
          <p:cNvPr id="9" name="TextBox 8"/>
          <p:cNvSpPr txBox="1"/>
          <p:nvPr/>
        </p:nvSpPr>
        <p:spPr>
          <a:xfrm>
            <a:off x="1524000" y="1066800"/>
            <a:ext cx="1929434" cy="369332"/>
          </a:xfrm>
          <a:prstGeom prst="rect">
            <a:avLst/>
          </a:prstGeom>
          <a:noFill/>
        </p:spPr>
        <p:txBody>
          <a:bodyPr wrap="none" rtlCol="0">
            <a:spAutoFit/>
          </a:bodyPr>
          <a:lstStyle/>
          <a:p>
            <a:r>
              <a:rPr lang="en-GB"/>
              <a:t>Elastic scattering</a:t>
            </a:r>
          </a:p>
        </p:txBody>
      </p:sp>
      <p:sp>
        <p:nvSpPr>
          <p:cNvPr id="10" name="TextBox 9"/>
          <p:cNvSpPr txBox="1"/>
          <p:nvPr/>
        </p:nvSpPr>
        <p:spPr>
          <a:xfrm>
            <a:off x="5935350" y="1066800"/>
            <a:ext cx="1655659" cy="646331"/>
          </a:xfrm>
          <a:prstGeom prst="rect">
            <a:avLst/>
          </a:prstGeom>
          <a:noFill/>
        </p:spPr>
        <p:txBody>
          <a:bodyPr wrap="none" rtlCol="0">
            <a:spAutoFit/>
          </a:bodyPr>
          <a:lstStyle/>
          <a:p>
            <a:pPr algn="ctr"/>
            <a:r>
              <a:rPr lang="en-GB" baseline="30000"/>
              <a:t>11</a:t>
            </a:r>
            <a:r>
              <a:rPr lang="en-GB"/>
              <a:t>Be*</a:t>
            </a:r>
            <a:r>
              <a:rPr lang="en-GB" baseline="-25000"/>
              <a:t>1/2-</a:t>
            </a:r>
            <a:r>
              <a:rPr lang="en-GB"/>
              <a:t>+</a:t>
            </a:r>
            <a:r>
              <a:rPr lang="en-GB" baseline="30000"/>
              <a:t>197</a:t>
            </a:r>
            <a:r>
              <a:rPr lang="en-GB"/>
              <a:t>Au </a:t>
            </a:r>
          </a:p>
          <a:p>
            <a:pPr algn="ctr"/>
            <a:endParaRPr lang="en-GB"/>
          </a:p>
        </p:txBody>
      </p:sp>
      <p:sp>
        <p:nvSpPr>
          <p:cNvPr id="11" name="TextBox 10"/>
          <p:cNvSpPr txBox="1"/>
          <p:nvPr/>
        </p:nvSpPr>
        <p:spPr>
          <a:xfrm>
            <a:off x="2438400" y="3505200"/>
            <a:ext cx="4356193" cy="307777"/>
          </a:xfrm>
          <a:prstGeom prst="rect">
            <a:avLst/>
          </a:prstGeom>
          <a:noFill/>
        </p:spPr>
        <p:txBody>
          <a:bodyPr wrap="none" rtlCol="0">
            <a:spAutoFit/>
          </a:bodyPr>
          <a:lstStyle/>
          <a:p>
            <a:r>
              <a:rPr lang="en-GB" sz="1400" dirty="0"/>
              <a:t>V. </a:t>
            </a:r>
            <a:r>
              <a:rPr lang="en-GB" sz="1400" dirty="0" err="1"/>
              <a:t>Pesudo</a:t>
            </a:r>
            <a:r>
              <a:rPr lang="en-GB" sz="1400" dirty="0"/>
              <a:t> et al. Phys. Rev. Lett. </a:t>
            </a:r>
            <a:r>
              <a:rPr lang="en-US" sz="1400" dirty="0"/>
              <a:t>118, 152502 (2017)</a:t>
            </a:r>
            <a:endParaRPr lang="en-GB" sz="1400" dirty="0"/>
          </a:p>
        </p:txBody>
      </p:sp>
      <p:grpSp>
        <p:nvGrpSpPr>
          <p:cNvPr id="20" name="Group 19"/>
          <p:cNvGrpSpPr/>
          <p:nvPr/>
        </p:nvGrpSpPr>
        <p:grpSpPr>
          <a:xfrm>
            <a:off x="533400" y="4636392"/>
            <a:ext cx="1190313" cy="1231008"/>
            <a:chOff x="4099537" y="3151309"/>
            <a:chExt cx="1190313" cy="1231008"/>
          </a:xfrm>
        </p:grpSpPr>
        <p:grpSp>
          <p:nvGrpSpPr>
            <p:cNvPr id="21" name="Gruppo 16"/>
            <p:cNvGrpSpPr/>
            <p:nvPr/>
          </p:nvGrpSpPr>
          <p:grpSpPr>
            <a:xfrm rot="888931">
              <a:off x="4187280" y="3151309"/>
              <a:ext cx="1102570" cy="1231008"/>
              <a:chOff x="3564317" y="3977514"/>
              <a:chExt cx="1346974" cy="1699475"/>
            </a:xfrm>
          </p:grpSpPr>
          <p:sp>
            <p:nvSpPr>
              <p:cNvPr id="24" name="Ovale 15"/>
              <p:cNvSpPr/>
              <p:nvPr/>
            </p:nvSpPr>
            <p:spPr>
              <a:xfrm rot="1737615">
                <a:off x="3564317" y="3977514"/>
                <a:ext cx="995720" cy="1699475"/>
              </a:xfrm>
              <a:prstGeom prst="ellipse">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uppo 8"/>
              <p:cNvGrpSpPr/>
              <p:nvPr/>
            </p:nvGrpSpPr>
            <p:grpSpPr>
              <a:xfrm>
                <a:off x="3703303" y="4531725"/>
                <a:ext cx="714399" cy="798672"/>
                <a:chOff x="752317" y="4650137"/>
                <a:chExt cx="573394" cy="640918"/>
              </a:xfrm>
            </p:grpSpPr>
            <p:sp>
              <p:nvSpPr>
                <p:cNvPr id="29" name="Ovale 6"/>
                <p:cNvSpPr/>
                <p:nvPr/>
              </p:nvSpPr>
              <p:spPr>
                <a:xfrm rot="1210132">
                  <a:off x="778372" y="4650137"/>
                  <a:ext cx="361409" cy="64091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7"/>
                <p:cNvSpPr txBox="1"/>
                <p:nvPr/>
              </p:nvSpPr>
              <p:spPr>
                <a:xfrm rot="17689847">
                  <a:off x="888412" y="4710182"/>
                  <a:ext cx="301203" cy="573394"/>
                </a:xfrm>
                <a:prstGeom prst="rect">
                  <a:avLst/>
                </a:prstGeom>
                <a:noFill/>
              </p:spPr>
              <p:txBody>
                <a:bodyPr wrap="square" rtlCol="0">
                  <a:spAutoFit/>
                </a:bodyPr>
                <a:lstStyle/>
                <a:p>
                  <a:r>
                    <a:rPr lang="en-US" sz="1600" b="1">
                      <a:solidFill>
                        <a:schemeClr val="tx1"/>
                      </a:solidFill>
                    </a:rPr>
                    <a:t>C</a:t>
                  </a:r>
                </a:p>
              </p:txBody>
            </p:sp>
          </p:grpSp>
          <p:grpSp>
            <p:nvGrpSpPr>
              <p:cNvPr id="26" name="Gruppo 13"/>
              <p:cNvGrpSpPr/>
              <p:nvPr/>
            </p:nvGrpSpPr>
            <p:grpSpPr>
              <a:xfrm>
                <a:off x="4121690" y="4157134"/>
                <a:ext cx="789601" cy="488773"/>
                <a:chOff x="1182558" y="3958439"/>
                <a:chExt cx="789601" cy="488773"/>
              </a:xfrm>
            </p:grpSpPr>
            <p:sp>
              <p:nvSpPr>
                <p:cNvPr id="27" name="Ovale 11"/>
                <p:cNvSpPr/>
                <p:nvPr/>
              </p:nvSpPr>
              <p:spPr>
                <a:xfrm>
                  <a:off x="1330699" y="3958439"/>
                  <a:ext cx="293671"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12"/>
                <p:cNvSpPr txBox="1"/>
                <p:nvPr/>
              </p:nvSpPr>
              <p:spPr>
                <a:xfrm rot="18511537">
                  <a:off x="1387022" y="3862075"/>
                  <a:ext cx="380673" cy="789601"/>
                </a:xfrm>
                <a:prstGeom prst="rect">
                  <a:avLst/>
                </a:prstGeom>
                <a:noFill/>
                <a:ln w="12700">
                  <a:noFill/>
                </a:ln>
              </p:spPr>
              <p:txBody>
                <a:bodyPr wrap="square" rtlCol="0">
                  <a:spAutoFit/>
                </a:bodyPr>
                <a:lstStyle/>
                <a:p>
                  <a:r>
                    <a:rPr lang="en-US" b="1"/>
                    <a:t>h</a:t>
                  </a:r>
                  <a:endParaRPr lang="en-US" b="1">
                    <a:solidFill>
                      <a:schemeClr val="tx1"/>
                    </a:solidFill>
                  </a:endParaRPr>
                </a:p>
              </p:txBody>
            </p:sp>
          </p:grpSp>
        </p:grpSp>
        <p:sp>
          <p:nvSpPr>
            <p:cNvPr id="22" name="TextBox 21"/>
            <p:cNvSpPr txBox="1"/>
            <p:nvPr/>
          </p:nvSpPr>
          <p:spPr>
            <a:xfrm rot="18433122">
              <a:off x="4549357" y="3336210"/>
              <a:ext cx="287158" cy="276999"/>
            </a:xfrm>
            <a:prstGeom prst="rect">
              <a:avLst/>
            </a:prstGeom>
            <a:noFill/>
          </p:spPr>
          <p:txBody>
            <a:bodyPr wrap="none" rtlCol="0">
              <a:spAutoFit/>
            </a:bodyPr>
            <a:lstStyle/>
            <a:p>
              <a:r>
                <a:rPr lang="en-GB" sz="1200">
                  <a:solidFill>
                    <a:schemeClr val="tx2"/>
                  </a:solidFill>
                </a:rPr>
                <a:t>))</a:t>
              </a:r>
            </a:p>
          </p:txBody>
        </p:sp>
        <p:sp>
          <p:nvSpPr>
            <p:cNvPr id="23" name="TextBox 22"/>
            <p:cNvSpPr txBox="1"/>
            <p:nvPr/>
          </p:nvSpPr>
          <p:spPr>
            <a:xfrm rot="8081171">
              <a:off x="4094458" y="3930591"/>
              <a:ext cx="287158" cy="276999"/>
            </a:xfrm>
            <a:prstGeom prst="rect">
              <a:avLst/>
            </a:prstGeom>
            <a:noFill/>
          </p:spPr>
          <p:txBody>
            <a:bodyPr wrap="none" rtlCol="0">
              <a:spAutoFit/>
            </a:bodyPr>
            <a:lstStyle/>
            <a:p>
              <a:r>
                <a:rPr lang="en-GB" sz="1200">
                  <a:solidFill>
                    <a:schemeClr val="tx2"/>
                  </a:solidFill>
                </a:rPr>
                <a:t>))</a:t>
              </a:r>
            </a:p>
          </p:txBody>
        </p:sp>
      </p:grpSp>
      <p:sp>
        <p:nvSpPr>
          <p:cNvPr id="31" name="Rectangle 30"/>
          <p:cNvSpPr/>
          <p:nvPr/>
        </p:nvSpPr>
        <p:spPr>
          <a:xfrm>
            <a:off x="1804591" y="4142022"/>
            <a:ext cx="7162800" cy="1754327"/>
          </a:xfrm>
          <a:prstGeom prst="rect">
            <a:avLst/>
          </a:prstGeom>
        </p:spPr>
        <p:txBody>
          <a:bodyPr wrap="square">
            <a:spAutoFit/>
          </a:bodyPr>
          <a:lstStyle/>
          <a:p>
            <a:r>
              <a:rPr lang="en-US">
                <a:solidFill>
                  <a:srgbClr val="0033CC"/>
                </a:solidFill>
              </a:rPr>
              <a:t>CDCC accounts of halo degrees of freedom. Coupling to continuum effects insufficient to reproduce the experimental data.</a:t>
            </a:r>
          </a:p>
          <a:p>
            <a:endParaRPr lang="en-US"/>
          </a:p>
          <a:p>
            <a:r>
              <a:rPr lang="en-US">
                <a:solidFill>
                  <a:srgbClr val="FF0000"/>
                </a:solidFill>
              </a:rPr>
              <a:t>XCDCC accounts for both the halo and core degrees of freedom. </a:t>
            </a:r>
          </a:p>
          <a:p>
            <a:r>
              <a:rPr lang="en-US">
                <a:solidFill>
                  <a:srgbClr val="FF0000"/>
                </a:solidFill>
              </a:rPr>
              <a:t>The structure model accounts for the appropriate admixture of 0+ and 2+ components in the </a:t>
            </a:r>
            <a:r>
              <a:rPr lang="en-US" baseline="30000">
                <a:solidFill>
                  <a:srgbClr val="FF0000"/>
                </a:solidFill>
              </a:rPr>
              <a:t>10</a:t>
            </a:r>
            <a:r>
              <a:rPr lang="en-US">
                <a:solidFill>
                  <a:srgbClr val="FF0000"/>
                </a:solidFill>
              </a:rPr>
              <a:t>Be core.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6EC4A5B-D918-F24E-9EBB-BEC9A9F7D586}"/>
              </a:ext>
            </a:extLst>
          </p:cNvPr>
          <p:cNvGrpSpPr/>
          <p:nvPr/>
        </p:nvGrpSpPr>
        <p:grpSpPr>
          <a:xfrm>
            <a:off x="107504" y="2404216"/>
            <a:ext cx="8928992" cy="3942821"/>
            <a:chOff x="107504" y="2404216"/>
            <a:chExt cx="8928992" cy="3942821"/>
          </a:xfrm>
        </p:grpSpPr>
        <p:sp>
          <p:nvSpPr>
            <p:cNvPr id="7" name="Rectangle 6">
              <a:extLst>
                <a:ext uri="{FF2B5EF4-FFF2-40B4-BE49-F238E27FC236}">
                  <a16:creationId xmlns:a16="http://schemas.microsoft.com/office/drawing/2014/main" id="{99C14EDD-5D25-AE4C-AF14-E0760C01555E}"/>
                </a:ext>
              </a:extLst>
            </p:cNvPr>
            <p:cNvSpPr/>
            <p:nvPr/>
          </p:nvSpPr>
          <p:spPr>
            <a:xfrm>
              <a:off x="1979712" y="6039260"/>
              <a:ext cx="5652120" cy="307777"/>
            </a:xfrm>
            <a:prstGeom prst="rect">
              <a:avLst/>
            </a:prstGeom>
          </p:spPr>
          <p:txBody>
            <a:bodyPr wrap="square">
              <a:spAutoFit/>
            </a:bodyPr>
            <a:lstStyle/>
            <a:p>
              <a:pPr algn="ctr"/>
              <a:r>
                <a:rPr lang="it-IT" sz="1400" dirty="0" err="1"/>
                <a:t>J</a:t>
              </a:r>
              <a:r>
                <a:rPr lang="it-IT" sz="1400" dirty="0"/>
                <a:t>. </a:t>
              </a:r>
              <a:r>
                <a:rPr lang="it-IT" sz="1400" dirty="0" err="1"/>
                <a:t>Tanaka</a:t>
              </a:r>
              <a:r>
                <a:rPr lang="it-IT" sz="1400" dirty="0"/>
                <a:t> et </a:t>
              </a:r>
              <a:r>
                <a:rPr lang="it-IT" sz="1400" dirty="0" err="1"/>
                <a:t>al.Phys</a:t>
              </a:r>
              <a:r>
                <a:rPr lang="it-IT" sz="1400" dirty="0"/>
                <a:t>. </a:t>
              </a:r>
              <a:r>
                <a:rPr lang="it-IT" sz="1400" dirty="0" err="1"/>
                <a:t>Lett</a:t>
              </a:r>
              <a:r>
                <a:rPr lang="it-IT" sz="1400" dirty="0"/>
                <a:t>. B774(2017)268</a:t>
              </a:r>
            </a:p>
          </p:txBody>
        </p:sp>
        <p:grpSp>
          <p:nvGrpSpPr>
            <p:cNvPr id="12" name="Group 11">
              <a:extLst>
                <a:ext uri="{FF2B5EF4-FFF2-40B4-BE49-F238E27FC236}">
                  <a16:creationId xmlns:a16="http://schemas.microsoft.com/office/drawing/2014/main" id="{2418022E-E443-1D4F-BE3C-1CB8FF64A8EF}"/>
                </a:ext>
              </a:extLst>
            </p:cNvPr>
            <p:cNvGrpSpPr/>
            <p:nvPr/>
          </p:nvGrpSpPr>
          <p:grpSpPr>
            <a:xfrm>
              <a:off x="107504" y="2404216"/>
              <a:ext cx="8928992" cy="3626944"/>
              <a:chOff x="107504" y="2404216"/>
              <a:chExt cx="8928992" cy="3626944"/>
            </a:xfrm>
          </p:grpSpPr>
          <p:pic>
            <p:nvPicPr>
              <p:cNvPr id="6" name="Picture 5">
                <a:extLst>
                  <a:ext uri="{FF2B5EF4-FFF2-40B4-BE49-F238E27FC236}">
                    <a16:creationId xmlns:a16="http://schemas.microsoft.com/office/drawing/2014/main" id="{A7D6CF36-72AA-6343-87A8-AD3A414F59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5940" y="3016707"/>
                <a:ext cx="5652120" cy="3014453"/>
              </a:xfrm>
              <a:prstGeom prst="rect">
                <a:avLst/>
              </a:prstGeom>
            </p:spPr>
          </p:pic>
          <p:sp>
            <p:nvSpPr>
              <p:cNvPr id="8" name="Rectangle 7">
                <a:extLst>
                  <a:ext uri="{FF2B5EF4-FFF2-40B4-BE49-F238E27FC236}">
                    <a16:creationId xmlns:a16="http://schemas.microsoft.com/office/drawing/2014/main" id="{867116DE-09B5-E349-80F2-7A5B762B918D}"/>
                  </a:ext>
                </a:extLst>
              </p:cNvPr>
              <p:cNvSpPr/>
              <p:nvPr/>
            </p:nvSpPr>
            <p:spPr>
              <a:xfrm>
                <a:off x="107504" y="2404216"/>
                <a:ext cx="8928992" cy="400110"/>
              </a:xfrm>
              <a:prstGeom prst="rect">
                <a:avLst/>
              </a:prstGeom>
            </p:spPr>
            <p:txBody>
              <a:bodyPr wrap="square">
                <a:spAutoFit/>
              </a:bodyPr>
              <a:lstStyle/>
              <a:p>
                <a:pPr algn="ctr"/>
                <a:r>
                  <a:rPr lang="it-IT" sz="2000"/>
                  <a:t>Halo-</a:t>
                </a:r>
                <a:r>
                  <a:rPr lang="it-IT" sz="2000" err="1"/>
                  <a:t>induced</a:t>
                </a:r>
                <a:r>
                  <a:rPr lang="it-IT" sz="2000"/>
                  <a:t> large </a:t>
                </a:r>
                <a:r>
                  <a:rPr lang="it-IT" sz="2000" err="1"/>
                  <a:t>enhancement</a:t>
                </a:r>
                <a:r>
                  <a:rPr lang="it-IT" sz="2000"/>
                  <a:t> of soft </a:t>
                </a:r>
                <a:r>
                  <a:rPr lang="it-IT" sz="2000" err="1"/>
                  <a:t>dipole</a:t>
                </a:r>
                <a:r>
                  <a:rPr lang="it-IT" sz="2000"/>
                  <a:t> </a:t>
                </a:r>
                <a:r>
                  <a:rPr lang="it-IT" sz="2000" err="1"/>
                  <a:t>excitation</a:t>
                </a:r>
                <a:r>
                  <a:rPr lang="it-IT" sz="2000"/>
                  <a:t> of </a:t>
                </a:r>
                <a:r>
                  <a:rPr lang="it-IT" sz="2000" baseline="30000"/>
                  <a:t>11</a:t>
                </a:r>
                <a:r>
                  <a:rPr lang="it-IT" sz="2000"/>
                  <a:t>Li</a:t>
                </a:r>
              </a:p>
            </p:txBody>
          </p:sp>
        </p:grpSp>
      </p:grpSp>
      <p:pic>
        <p:nvPicPr>
          <p:cNvPr id="10" name="Picture 9">
            <a:extLst>
              <a:ext uri="{FF2B5EF4-FFF2-40B4-BE49-F238E27FC236}">
                <a16:creationId xmlns:a16="http://schemas.microsoft.com/office/drawing/2014/main" id="{C80DEAF1-8034-2941-BEA2-381ED1E75002}"/>
              </a:ext>
            </a:extLst>
          </p:cNvPr>
          <p:cNvPicPr>
            <a:picLocks noChangeAspect="1"/>
          </p:cNvPicPr>
          <p:nvPr/>
        </p:nvPicPr>
        <p:blipFill>
          <a:blip r:embed="rId4"/>
          <a:stretch>
            <a:fillRect/>
          </a:stretch>
        </p:blipFill>
        <p:spPr>
          <a:xfrm>
            <a:off x="3347864" y="312924"/>
            <a:ext cx="4406900" cy="1841500"/>
          </a:xfrm>
          <a:prstGeom prst="rect">
            <a:avLst/>
          </a:prstGeom>
        </p:spPr>
      </p:pic>
      <p:sp>
        <p:nvSpPr>
          <p:cNvPr id="11" name="TextBox 10">
            <a:extLst>
              <a:ext uri="{FF2B5EF4-FFF2-40B4-BE49-F238E27FC236}">
                <a16:creationId xmlns:a16="http://schemas.microsoft.com/office/drawing/2014/main" id="{543EBDCC-1CF6-044D-98AC-5DAA13D9CB49}"/>
              </a:ext>
            </a:extLst>
          </p:cNvPr>
          <p:cNvSpPr txBox="1"/>
          <p:nvPr/>
        </p:nvSpPr>
        <p:spPr>
          <a:xfrm>
            <a:off x="6804248" y="1990186"/>
            <a:ext cx="1211742" cy="276999"/>
          </a:xfrm>
          <a:prstGeom prst="rect">
            <a:avLst/>
          </a:prstGeom>
          <a:noFill/>
        </p:spPr>
        <p:txBody>
          <a:bodyPr wrap="none" rtlCol="0">
            <a:spAutoFit/>
          </a:bodyPr>
          <a:lstStyle/>
          <a:p>
            <a:r>
              <a:rPr lang="it-IT" sz="1200"/>
              <a:t>from ANL.GOV</a:t>
            </a:r>
          </a:p>
        </p:txBody>
      </p:sp>
      <p:sp>
        <p:nvSpPr>
          <p:cNvPr id="14" name="TextBox 13">
            <a:extLst>
              <a:ext uri="{FF2B5EF4-FFF2-40B4-BE49-F238E27FC236}">
                <a16:creationId xmlns:a16="http://schemas.microsoft.com/office/drawing/2014/main" id="{808E5D2D-564D-B144-BE31-FBF5CE324D5E}"/>
              </a:ext>
            </a:extLst>
          </p:cNvPr>
          <p:cNvSpPr txBox="1"/>
          <p:nvPr/>
        </p:nvSpPr>
        <p:spPr>
          <a:xfrm>
            <a:off x="6019800" y="1301739"/>
            <a:ext cx="2592288" cy="646331"/>
          </a:xfrm>
          <a:prstGeom prst="rect">
            <a:avLst/>
          </a:prstGeom>
          <a:solidFill>
            <a:schemeClr val="accent2">
              <a:lumMod val="40000"/>
              <a:lumOff val="60000"/>
            </a:schemeClr>
          </a:solidFill>
          <a:ln>
            <a:noFill/>
          </a:ln>
        </p:spPr>
        <p:txBody>
          <a:bodyPr wrap="square" rtlCol="0">
            <a:spAutoFit/>
          </a:bodyPr>
          <a:lstStyle/>
          <a:p>
            <a:pPr algn="ctr"/>
            <a:r>
              <a:rPr lang="it-IT" err="1"/>
              <a:t>Collective</a:t>
            </a:r>
            <a:r>
              <a:rPr lang="it-IT"/>
              <a:t> </a:t>
            </a:r>
          </a:p>
          <a:p>
            <a:pPr algn="ctr"/>
            <a:r>
              <a:rPr lang="it-IT" err="1"/>
              <a:t>Dipole</a:t>
            </a:r>
            <a:r>
              <a:rPr lang="it-IT"/>
              <a:t> </a:t>
            </a:r>
            <a:r>
              <a:rPr lang="it-IT" err="1"/>
              <a:t>Resonances</a:t>
            </a:r>
            <a:endParaRPr lang="it-IT"/>
          </a:p>
        </p:txBody>
      </p:sp>
      <p:sp>
        <p:nvSpPr>
          <p:cNvPr id="15" name="Date Placeholder 14">
            <a:extLst>
              <a:ext uri="{FF2B5EF4-FFF2-40B4-BE49-F238E27FC236}">
                <a16:creationId xmlns:a16="http://schemas.microsoft.com/office/drawing/2014/main" id="{D792DFF5-B425-2345-9107-BC02DEAF0A61}"/>
              </a:ext>
            </a:extLst>
          </p:cNvPr>
          <p:cNvSpPr>
            <a:spLocks noGrp="1"/>
          </p:cNvSpPr>
          <p:nvPr>
            <p:ph type="dt" sz="half" idx="10"/>
          </p:nvPr>
        </p:nvSpPr>
        <p:spPr/>
        <p:txBody>
          <a:bodyPr/>
          <a:lstStyle/>
          <a:p>
            <a:pPr>
              <a:defRPr/>
            </a:pPr>
            <a:r>
              <a:rPr lang="it-IT"/>
              <a:t>RTFNB 2019</a:t>
            </a:r>
          </a:p>
        </p:txBody>
      </p:sp>
      <p:sp>
        <p:nvSpPr>
          <p:cNvPr id="16" name="Footer Placeholder 15">
            <a:extLst>
              <a:ext uri="{FF2B5EF4-FFF2-40B4-BE49-F238E27FC236}">
                <a16:creationId xmlns:a16="http://schemas.microsoft.com/office/drawing/2014/main" id="{9769D0C4-51CF-4447-AC1C-F01FF5BF966D}"/>
              </a:ext>
            </a:extLst>
          </p:cNvPr>
          <p:cNvSpPr>
            <a:spLocks noGrp="1"/>
          </p:cNvSpPr>
          <p:nvPr>
            <p:ph type="ftr" sz="quarter" idx="11"/>
          </p:nvPr>
        </p:nvSpPr>
        <p:spPr/>
        <p:txBody>
          <a:bodyPr/>
          <a:lstStyle/>
          <a:p>
            <a:pPr>
              <a:defRPr/>
            </a:pPr>
            <a:r>
              <a:rPr lang="en-US"/>
              <a:t>Alessia Di Pietro,INFN-LNS</a:t>
            </a:r>
            <a:endParaRPr lang="it-IT"/>
          </a:p>
        </p:txBody>
      </p:sp>
      <p:pic>
        <p:nvPicPr>
          <p:cNvPr id="17" name="Picture 2">
            <a:extLst>
              <a:ext uri="{FF2B5EF4-FFF2-40B4-BE49-F238E27FC236}">
                <a16:creationId xmlns:a16="http://schemas.microsoft.com/office/drawing/2014/main" id="{440FF7E6-C18B-4341-85B8-F1F67D278F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772" y="114905"/>
            <a:ext cx="2379229" cy="2237538"/>
          </a:xfrm>
          <a:prstGeom prst="rect">
            <a:avLst/>
          </a:prstGeom>
          <a:noFill/>
          <a:ln w="9525">
            <a:solidFill>
              <a:schemeClr val="tx1">
                <a:lumMod val="85000"/>
                <a:lumOff val="15000"/>
              </a:schemeClr>
            </a:solidFill>
            <a:miter lim="800000"/>
            <a:headEnd/>
            <a:tailEnd/>
          </a:ln>
        </p:spPr>
      </p:pic>
    </p:spTree>
    <p:extLst>
      <p:ext uri="{BB962C8B-B14F-4D97-AF65-F5344CB8AC3E}">
        <p14:creationId xmlns:p14="http://schemas.microsoft.com/office/powerpoint/2010/main" val="11383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pic>
        <p:nvPicPr>
          <p:cNvPr id="45" name="Picture 44" descr="Chart, scatter chart&#10;&#10;Description automatically generated">
            <a:extLst>
              <a:ext uri="{FF2B5EF4-FFF2-40B4-BE49-F238E27FC236}">
                <a16:creationId xmlns:a16="http://schemas.microsoft.com/office/drawing/2014/main" id="{11907A13-AFB1-4C4F-B746-7A9FDBE77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260648"/>
            <a:ext cx="4261550" cy="2342314"/>
          </a:xfrm>
          <a:prstGeom prst="rect">
            <a:avLst/>
          </a:prstGeom>
        </p:spPr>
      </p:pic>
      <p:pic>
        <p:nvPicPr>
          <p:cNvPr id="16" name="Picture 15">
            <a:extLst>
              <a:ext uri="{FF2B5EF4-FFF2-40B4-BE49-F238E27FC236}">
                <a16:creationId xmlns:a16="http://schemas.microsoft.com/office/drawing/2014/main" id="{7FD5178A-BE71-C348-9057-997F64E18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89377" y="1805267"/>
            <a:ext cx="3249746" cy="4598801"/>
          </a:xfrm>
          <a:prstGeom prst="rect">
            <a:avLst/>
          </a:prstGeom>
        </p:spPr>
      </p:pic>
      <p:sp>
        <p:nvSpPr>
          <p:cNvPr id="210" name="Shape 210"/>
          <p:cNvSpPr txBox="1"/>
          <p:nvPr/>
        </p:nvSpPr>
        <p:spPr>
          <a:xfrm>
            <a:off x="584829" y="0"/>
            <a:ext cx="3135235" cy="642403"/>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a:lnSpc>
                <a:spcPct val="115000"/>
              </a:lnSpc>
              <a:spcBef>
                <a:spcPts val="0"/>
              </a:spcBef>
              <a:spcAft>
                <a:spcPts val="1600"/>
              </a:spcAft>
            </a:pPr>
            <a:r>
              <a:rPr lang="en-GB" sz="2400" baseline="30000">
                <a:latin typeface="Open Sans"/>
                <a:ea typeface="Open Sans"/>
                <a:cs typeface="Open Sans"/>
                <a:sym typeface="Open Sans"/>
              </a:rPr>
              <a:t>11</a:t>
            </a:r>
            <a:r>
              <a:rPr lang="en-GB" sz="2400">
                <a:latin typeface="Open Sans"/>
                <a:ea typeface="Open Sans"/>
                <a:cs typeface="Open Sans"/>
                <a:sym typeface="Open Sans"/>
              </a:rPr>
              <a:t>Li+ </a:t>
            </a:r>
            <a:r>
              <a:rPr lang="en-GB" sz="2400" baseline="30000">
                <a:latin typeface="Open Sans"/>
                <a:ea typeface="Open Sans"/>
                <a:cs typeface="Open Sans"/>
                <a:sym typeface="Open Sans"/>
              </a:rPr>
              <a:t>64</a:t>
            </a:r>
            <a:r>
              <a:rPr lang="en-GB" sz="2400">
                <a:latin typeface="Open Sans"/>
                <a:ea typeface="Open Sans"/>
                <a:cs typeface="Open Sans"/>
                <a:sym typeface="Open Sans"/>
              </a:rPr>
              <a:t>Zn @TRIUMF</a:t>
            </a:r>
            <a:endParaRPr sz="2400"/>
          </a:p>
        </p:txBody>
      </p:sp>
      <p:cxnSp>
        <p:nvCxnSpPr>
          <p:cNvPr id="215" name="Shape 215"/>
          <p:cNvCxnSpPr/>
          <p:nvPr/>
        </p:nvCxnSpPr>
        <p:spPr>
          <a:xfrm>
            <a:off x="1547664" y="3245477"/>
            <a:ext cx="0" cy="624900"/>
          </a:xfrm>
          <a:prstGeom prst="straightConnector1">
            <a:avLst/>
          </a:prstGeom>
          <a:noFill/>
          <a:ln w="19050" cap="flat" cmpd="sng">
            <a:solidFill>
              <a:schemeClr val="accent1"/>
            </a:solidFill>
            <a:prstDash val="solid"/>
            <a:round/>
            <a:headEnd type="none" w="med" len="med"/>
            <a:tailEnd type="triangle" w="med" len="med"/>
          </a:ln>
        </p:spPr>
      </p:cxnSp>
      <p:sp>
        <p:nvSpPr>
          <p:cNvPr id="216" name="Shape 216"/>
          <p:cNvSpPr/>
          <p:nvPr/>
        </p:nvSpPr>
        <p:spPr>
          <a:xfrm>
            <a:off x="742278" y="3678313"/>
            <a:ext cx="745175" cy="2191025"/>
          </a:xfrm>
          <a:custGeom>
            <a:avLst/>
            <a:gdLst/>
            <a:ahLst/>
            <a:cxnLst/>
            <a:rect l="0" t="0" r="0" b="0"/>
            <a:pathLst>
              <a:path w="29807" h="87641" extrusionOk="0">
                <a:moveTo>
                  <a:pt x="29807" y="0"/>
                </a:moveTo>
                <a:cubicBezTo>
                  <a:pt x="24874" y="6801"/>
                  <a:pt x="1886" y="26196"/>
                  <a:pt x="210" y="40803"/>
                </a:cubicBezTo>
                <a:cubicBezTo>
                  <a:pt x="-1466" y="55410"/>
                  <a:pt x="16493" y="79835"/>
                  <a:pt x="19750" y="87641"/>
                </a:cubicBezTo>
              </a:path>
            </a:pathLst>
          </a:custGeom>
          <a:noFill/>
          <a:ln w="9525" cap="flat" cmpd="sng">
            <a:solidFill>
              <a:schemeClr val="accent1"/>
            </a:solidFill>
            <a:prstDash val="solid"/>
            <a:round/>
            <a:headEnd type="none" w="med" len="med"/>
            <a:tailEnd type="stealth" w="med" len="med"/>
          </a:ln>
        </p:spPr>
      </p:sp>
      <p:sp>
        <p:nvSpPr>
          <p:cNvPr id="218" name="Shape 218"/>
          <p:cNvSpPr txBox="1">
            <a:spLocks noGrp="1"/>
          </p:cNvSpPr>
          <p:nvPr>
            <p:ph type="body" idx="1"/>
          </p:nvPr>
        </p:nvSpPr>
        <p:spPr>
          <a:xfrm>
            <a:off x="323528" y="5869338"/>
            <a:ext cx="4116000" cy="800022"/>
          </a:xfrm>
          <a:prstGeom prst="rect">
            <a:avLst/>
          </a:prstGeom>
          <a:solidFill>
            <a:srgbClr val="FCE5CD"/>
          </a:solidFill>
          <a:ln w="19050" cap="flat" cmpd="sng">
            <a:solidFill>
              <a:schemeClr val="accent1"/>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p>
            <a:pPr indent="-311150">
              <a:buClr>
                <a:srgbClr val="000000"/>
              </a:buClr>
              <a:buSzPts val="1300"/>
              <a:buChar char="➢"/>
            </a:pPr>
            <a:r>
              <a:rPr lang="en-GB" sz="1600" b="1">
                <a:solidFill>
                  <a:srgbClr val="000000"/>
                </a:solidFill>
              </a:rPr>
              <a:t>Large suppression of the Coulomb-nuclear interference peak.</a:t>
            </a:r>
            <a:endParaRPr sz="1600" b="1">
              <a:solidFill>
                <a:srgbClr val="000000"/>
              </a:solidFill>
            </a:endParaRPr>
          </a:p>
        </p:txBody>
      </p:sp>
      <p:pic>
        <p:nvPicPr>
          <p:cNvPr id="31" name="Picture 30">
            <a:extLst>
              <a:ext uri="{FF2B5EF4-FFF2-40B4-BE49-F238E27FC236}">
                <a16:creationId xmlns:a16="http://schemas.microsoft.com/office/drawing/2014/main" id="{8310D3D0-C3D5-8549-B96C-319A31587B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9739" y="2592073"/>
            <a:ext cx="4400277" cy="3400214"/>
          </a:xfrm>
          <a:prstGeom prst="rect">
            <a:avLst/>
          </a:prstGeom>
        </p:spPr>
      </p:pic>
      <p:sp>
        <p:nvSpPr>
          <p:cNvPr id="32" name="Rectangle 31">
            <a:extLst>
              <a:ext uri="{FF2B5EF4-FFF2-40B4-BE49-F238E27FC236}">
                <a16:creationId xmlns:a16="http://schemas.microsoft.com/office/drawing/2014/main" id="{5025298D-2AEE-C341-A5C3-FD331BCABDA7}"/>
              </a:ext>
            </a:extLst>
          </p:cNvPr>
          <p:cNvSpPr/>
          <p:nvPr/>
        </p:nvSpPr>
        <p:spPr>
          <a:xfrm>
            <a:off x="4704474" y="6037203"/>
            <a:ext cx="4439526" cy="523220"/>
          </a:xfrm>
          <a:prstGeom prst="rect">
            <a:avLst/>
          </a:prstGeom>
        </p:spPr>
        <p:txBody>
          <a:bodyPr wrap="square">
            <a:spAutoFit/>
          </a:bodyPr>
          <a:lstStyle/>
          <a:p>
            <a:r>
              <a:rPr lang="en-GB" sz="1400" dirty="0">
                <a:cs typeface=""/>
              </a:rPr>
              <a:t>J.P. Fernandez et al. Phys. </a:t>
            </a:r>
            <a:r>
              <a:rPr lang="en-GB" sz="1400" dirty="0" err="1">
                <a:cs typeface=""/>
              </a:rPr>
              <a:t>Rev.C</a:t>
            </a:r>
            <a:r>
              <a:rPr lang="en-GB" sz="1400" dirty="0">
                <a:cs typeface=""/>
              </a:rPr>
              <a:t> </a:t>
            </a:r>
            <a:r>
              <a:rPr lang="it-IT" sz="1400" dirty="0"/>
              <a:t>99, 054605 2019</a:t>
            </a:r>
          </a:p>
          <a:p>
            <a:r>
              <a:rPr lang="it-IT" sz="1400" dirty="0"/>
              <a:t>A. Di Pietro et al. </a:t>
            </a:r>
            <a:r>
              <a:rPr lang="it-IT" sz="1400" dirty="0" err="1"/>
              <a:t>Phys</a:t>
            </a:r>
            <a:r>
              <a:rPr lang="it-IT" sz="1400" dirty="0"/>
              <a:t>. Rev. </a:t>
            </a:r>
            <a:r>
              <a:rPr lang="it-IT" sz="1400" dirty="0" err="1"/>
              <a:t>Lett</a:t>
            </a:r>
            <a:r>
              <a:rPr lang="it-IT" sz="1400" dirty="0"/>
              <a:t>. 105, 022701(2010)</a:t>
            </a:r>
          </a:p>
        </p:txBody>
      </p:sp>
      <p:sp>
        <p:nvSpPr>
          <p:cNvPr id="35" name="Freeform 34">
            <a:extLst>
              <a:ext uri="{FF2B5EF4-FFF2-40B4-BE49-F238E27FC236}">
                <a16:creationId xmlns:a16="http://schemas.microsoft.com/office/drawing/2014/main" id="{BDAF0F5A-7B05-FC4B-89A8-042201EF9A23}"/>
              </a:ext>
            </a:extLst>
          </p:cNvPr>
          <p:cNvSpPr/>
          <p:nvPr/>
        </p:nvSpPr>
        <p:spPr>
          <a:xfrm>
            <a:off x="6228184" y="1519518"/>
            <a:ext cx="320534" cy="253298"/>
          </a:xfrm>
          <a:custGeom>
            <a:avLst/>
            <a:gdLst>
              <a:gd name="connsiteX0" fmla="*/ 0 w 356347"/>
              <a:gd name="connsiteY0" fmla="*/ 60511 h 302558"/>
              <a:gd name="connsiteX1" fmla="*/ 228600 w 356347"/>
              <a:gd name="connsiteY1" fmla="*/ 302558 h 302558"/>
              <a:gd name="connsiteX2" fmla="*/ 356347 w 356347"/>
              <a:gd name="connsiteY2" fmla="*/ 268941 h 302558"/>
              <a:gd name="connsiteX3" fmla="*/ 322729 w 356347"/>
              <a:gd name="connsiteY3" fmla="*/ 127747 h 302558"/>
              <a:gd name="connsiteX4" fmla="*/ 87405 w 356347"/>
              <a:gd name="connsiteY4" fmla="*/ 0 h 302558"/>
              <a:gd name="connsiteX5" fmla="*/ 0 w 356347"/>
              <a:gd name="connsiteY5" fmla="*/ 60511 h 30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347" h="302558">
                <a:moveTo>
                  <a:pt x="0" y="60511"/>
                </a:moveTo>
                <a:lnTo>
                  <a:pt x="228600" y="302558"/>
                </a:lnTo>
                <a:lnTo>
                  <a:pt x="356347" y="268941"/>
                </a:lnTo>
                <a:lnTo>
                  <a:pt x="322729" y="127747"/>
                </a:lnTo>
                <a:lnTo>
                  <a:pt x="87405" y="0"/>
                </a:lnTo>
                <a:lnTo>
                  <a:pt x="0" y="60511"/>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6" name="Freeform 35">
            <a:extLst>
              <a:ext uri="{FF2B5EF4-FFF2-40B4-BE49-F238E27FC236}">
                <a16:creationId xmlns:a16="http://schemas.microsoft.com/office/drawing/2014/main" id="{AF9926AB-B06B-394A-AB1C-50A2B868A852}"/>
              </a:ext>
            </a:extLst>
          </p:cNvPr>
          <p:cNvSpPr/>
          <p:nvPr/>
        </p:nvSpPr>
        <p:spPr>
          <a:xfrm>
            <a:off x="5962065" y="1431805"/>
            <a:ext cx="452678" cy="430613"/>
          </a:xfrm>
          <a:custGeom>
            <a:avLst/>
            <a:gdLst>
              <a:gd name="connsiteX0" fmla="*/ 0 w 410135"/>
              <a:gd name="connsiteY0" fmla="*/ 121024 h 410136"/>
              <a:gd name="connsiteX1" fmla="*/ 289112 w 410135"/>
              <a:gd name="connsiteY1" fmla="*/ 376518 h 410136"/>
              <a:gd name="connsiteX2" fmla="*/ 363070 w 410135"/>
              <a:gd name="connsiteY2" fmla="*/ 410136 h 410136"/>
              <a:gd name="connsiteX3" fmla="*/ 410135 w 410135"/>
              <a:gd name="connsiteY3" fmla="*/ 342900 h 410136"/>
              <a:gd name="connsiteX4" fmla="*/ 322729 w 410135"/>
              <a:gd name="connsiteY4" fmla="*/ 242047 h 410136"/>
              <a:gd name="connsiteX5" fmla="*/ 53788 w 410135"/>
              <a:gd name="connsiteY5" fmla="*/ 0 h 410136"/>
              <a:gd name="connsiteX6" fmla="*/ 0 w 410135"/>
              <a:gd name="connsiteY6" fmla="*/ 121024 h 4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35" h="410136">
                <a:moveTo>
                  <a:pt x="0" y="121024"/>
                </a:moveTo>
                <a:lnTo>
                  <a:pt x="289112" y="376518"/>
                </a:lnTo>
                <a:lnTo>
                  <a:pt x="363070" y="410136"/>
                </a:lnTo>
                <a:lnTo>
                  <a:pt x="410135" y="342900"/>
                </a:lnTo>
                <a:lnTo>
                  <a:pt x="322729" y="242047"/>
                </a:lnTo>
                <a:lnTo>
                  <a:pt x="53788" y="0"/>
                </a:lnTo>
                <a:lnTo>
                  <a:pt x="0" y="121024"/>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0" name="TextBox 39">
            <a:extLst>
              <a:ext uri="{FF2B5EF4-FFF2-40B4-BE49-F238E27FC236}">
                <a16:creationId xmlns:a16="http://schemas.microsoft.com/office/drawing/2014/main" id="{2C0241E7-0478-A34B-8C28-6449F4964F65}"/>
              </a:ext>
            </a:extLst>
          </p:cNvPr>
          <p:cNvSpPr txBox="1"/>
          <p:nvPr/>
        </p:nvSpPr>
        <p:spPr>
          <a:xfrm>
            <a:off x="6368006" y="1365629"/>
            <a:ext cx="411075" cy="276999"/>
          </a:xfrm>
          <a:prstGeom prst="rect">
            <a:avLst/>
          </a:prstGeom>
          <a:noFill/>
        </p:spPr>
        <p:txBody>
          <a:bodyPr wrap="none" rtlCol="0">
            <a:spAutoFit/>
          </a:bodyPr>
          <a:lstStyle/>
          <a:p>
            <a:r>
              <a:rPr lang="en-IT" sz="1200" baseline="30000"/>
              <a:t>11</a:t>
            </a:r>
            <a:r>
              <a:rPr lang="en-IT" sz="1200"/>
              <a:t>Li</a:t>
            </a:r>
          </a:p>
        </p:txBody>
      </p:sp>
      <p:sp>
        <p:nvSpPr>
          <p:cNvPr id="47" name="TextBox 46">
            <a:extLst>
              <a:ext uri="{FF2B5EF4-FFF2-40B4-BE49-F238E27FC236}">
                <a16:creationId xmlns:a16="http://schemas.microsoft.com/office/drawing/2014/main" id="{80251367-0245-5C47-96D9-515CDAEF97B0}"/>
              </a:ext>
            </a:extLst>
          </p:cNvPr>
          <p:cNvSpPr txBox="1"/>
          <p:nvPr/>
        </p:nvSpPr>
        <p:spPr>
          <a:xfrm>
            <a:off x="5792599" y="1227129"/>
            <a:ext cx="360996" cy="276999"/>
          </a:xfrm>
          <a:prstGeom prst="rect">
            <a:avLst/>
          </a:prstGeom>
          <a:noFill/>
        </p:spPr>
        <p:txBody>
          <a:bodyPr wrap="none" rtlCol="0">
            <a:spAutoFit/>
          </a:bodyPr>
          <a:lstStyle/>
          <a:p>
            <a:r>
              <a:rPr lang="en-IT" sz="1200" baseline="30000"/>
              <a:t>9</a:t>
            </a:r>
            <a:r>
              <a:rPr lang="en-IT" sz="1200"/>
              <a:t>Li</a:t>
            </a:r>
          </a:p>
        </p:txBody>
      </p:sp>
      <p:pic>
        <p:nvPicPr>
          <p:cNvPr id="50" name="Picture 49">
            <a:extLst>
              <a:ext uri="{FF2B5EF4-FFF2-40B4-BE49-F238E27FC236}">
                <a16:creationId xmlns:a16="http://schemas.microsoft.com/office/drawing/2014/main" id="{AA5BCA8C-DF82-C54D-A5F3-DD6F5BF3F4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053" y="602405"/>
            <a:ext cx="3528765" cy="2097028"/>
          </a:xfrm>
          <a:prstGeom prst="rect">
            <a:avLst/>
          </a:prstGeom>
        </p:spPr>
      </p:pic>
      <p:cxnSp>
        <p:nvCxnSpPr>
          <p:cNvPr id="3" name="Straight Arrow Connector 2">
            <a:extLst>
              <a:ext uri="{FF2B5EF4-FFF2-40B4-BE49-F238E27FC236}">
                <a16:creationId xmlns:a16="http://schemas.microsoft.com/office/drawing/2014/main" id="{BA632E7D-3FA0-254C-84DC-A57C64F40C23}"/>
              </a:ext>
            </a:extLst>
          </p:cNvPr>
          <p:cNvCxnSpPr>
            <a:cxnSpLocks/>
          </p:cNvCxnSpPr>
          <p:nvPr/>
        </p:nvCxnSpPr>
        <p:spPr>
          <a:xfrm flipH="1">
            <a:off x="2634616" y="1619768"/>
            <a:ext cx="1085448"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42C136C5-EDB7-D142-A2E2-F609037A827C}"/>
              </a:ext>
            </a:extLst>
          </p:cNvPr>
          <p:cNvCxnSpPr/>
          <p:nvPr/>
        </p:nvCxnSpPr>
        <p:spPr>
          <a:xfrm>
            <a:off x="2015286" y="1516575"/>
            <a:ext cx="274320" cy="268688"/>
          </a:xfrm>
          <a:prstGeom prst="line">
            <a:avLst/>
          </a:prstGeom>
          <a:ln w="317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3CF76338-B53F-AC40-9472-544217253DEE}"/>
              </a:ext>
            </a:extLst>
          </p:cNvPr>
          <p:cNvSpPr txBox="1"/>
          <p:nvPr/>
        </p:nvSpPr>
        <p:spPr>
          <a:xfrm>
            <a:off x="2684803" y="1271707"/>
            <a:ext cx="946798" cy="307777"/>
          </a:xfrm>
          <a:prstGeom prst="rect">
            <a:avLst/>
          </a:prstGeom>
          <a:noFill/>
        </p:spPr>
        <p:txBody>
          <a:bodyPr wrap="none" rtlCol="0">
            <a:spAutoFit/>
          </a:bodyPr>
          <a:lstStyle/>
          <a:p>
            <a:r>
              <a:rPr lang="en-IT" sz="1400" baseline="30000" dirty="0">
                <a:solidFill>
                  <a:srgbClr val="FF0000"/>
                </a:solidFill>
              </a:rPr>
              <a:t>11</a:t>
            </a:r>
            <a:r>
              <a:rPr lang="en-IT" sz="1400" dirty="0">
                <a:solidFill>
                  <a:srgbClr val="FF0000"/>
                </a:solidFill>
              </a:rPr>
              <a:t>Li beam</a:t>
            </a:r>
          </a:p>
        </p:txBody>
      </p:sp>
      <p:sp>
        <p:nvSpPr>
          <p:cNvPr id="8" name="TextBox 7">
            <a:extLst>
              <a:ext uri="{FF2B5EF4-FFF2-40B4-BE49-F238E27FC236}">
                <a16:creationId xmlns:a16="http://schemas.microsoft.com/office/drawing/2014/main" id="{CFAB9835-2480-294E-9E52-7840791E8B47}"/>
              </a:ext>
            </a:extLst>
          </p:cNvPr>
          <p:cNvSpPr txBox="1"/>
          <p:nvPr/>
        </p:nvSpPr>
        <p:spPr>
          <a:xfrm>
            <a:off x="1645335" y="1720705"/>
            <a:ext cx="641522" cy="307777"/>
          </a:xfrm>
          <a:prstGeom prst="rect">
            <a:avLst/>
          </a:prstGeom>
          <a:noFill/>
        </p:spPr>
        <p:txBody>
          <a:bodyPr wrap="none" rtlCol="0">
            <a:spAutoFit/>
          </a:bodyPr>
          <a:lstStyle/>
          <a:p>
            <a:r>
              <a:rPr lang="en-IT" sz="1400" dirty="0">
                <a:solidFill>
                  <a:srgbClr val="92D050"/>
                </a:solidFill>
              </a:rPr>
              <a:t>target</a:t>
            </a:r>
          </a:p>
        </p:txBody>
      </p:sp>
    </p:spTree>
    <p:extLst>
      <p:ext uri="{BB962C8B-B14F-4D97-AF65-F5344CB8AC3E}">
        <p14:creationId xmlns:p14="http://schemas.microsoft.com/office/powerpoint/2010/main" val="127117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E1FF62-422C-481B-B770-7EBABDB969A7}"/>
              </a:ext>
            </a:extLst>
          </p:cNvPr>
          <p:cNvSpPr>
            <a:spLocks noGrp="1"/>
          </p:cNvSpPr>
          <p:nvPr>
            <p:ph type="title"/>
          </p:nvPr>
        </p:nvSpPr>
        <p:spPr>
          <a:xfrm>
            <a:off x="4602480" y="986706"/>
            <a:ext cx="4534663" cy="1143000"/>
          </a:xfrm>
        </p:spPr>
        <p:txBody>
          <a:bodyPr/>
          <a:lstStyle/>
          <a:p>
            <a:pPr algn="l"/>
            <a:r>
              <a:rPr lang="en-US" sz="2400" baseline="30000"/>
              <a:t>11</a:t>
            </a:r>
            <a:r>
              <a:rPr lang="en-US" sz="2400"/>
              <a:t>Li+</a:t>
            </a:r>
            <a:r>
              <a:rPr lang="en-US" sz="2400" baseline="30000"/>
              <a:t>64</a:t>
            </a:r>
            <a:r>
              <a:rPr lang="en-US" sz="2400"/>
              <a:t>Zn breakup probability</a:t>
            </a:r>
          </a:p>
        </p:txBody>
      </p:sp>
      <p:sp>
        <p:nvSpPr>
          <p:cNvPr id="12" name="Date Placeholder 3">
            <a:extLst>
              <a:ext uri="{FF2B5EF4-FFF2-40B4-BE49-F238E27FC236}">
                <a16:creationId xmlns:a16="http://schemas.microsoft.com/office/drawing/2014/main" id="{1C89B2A6-D201-4A68-A9B2-1BC2E2F2381D}"/>
              </a:ext>
            </a:extLst>
          </p:cNvPr>
          <p:cNvSpPr>
            <a:spLocks noGrp="1"/>
          </p:cNvSpPr>
          <p:nvPr>
            <p:ph type="dt" sz="half" idx="10"/>
          </p:nvPr>
        </p:nvSpPr>
        <p:spPr/>
        <p:txBody>
          <a:bodyPr/>
          <a:lstStyle/>
          <a:p>
            <a:pPr>
              <a:spcAft>
                <a:spcPts val="600"/>
              </a:spcAft>
              <a:defRPr/>
            </a:pPr>
            <a:r>
              <a:rPr lang="it-IT"/>
              <a:t>Reaction Seminar</a:t>
            </a:r>
          </a:p>
        </p:txBody>
      </p:sp>
      <p:sp>
        <p:nvSpPr>
          <p:cNvPr id="14" name="Footer Placeholder 4">
            <a:extLst>
              <a:ext uri="{FF2B5EF4-FFF2-40B4-BE49-F238E27FC236}">
                <a16:creationId xmlns:a16="http://schemas.microsoft.com/office/drawing/2014/main" id="{110E8154-265F-4694-B971-47F106797834}"/>
              </a:ext>
            </a:extLst>
          </p:cNvPr>
          <p:cNvSpPr>
            <a:spLocks noGrp="1"/>
          </p:cNvSpPr>
          <p:nvPr>
            <p:ph type="ftr" sz="quarter" idx="11"/>
          </p:nvPr>
        </p:nvSpPr>
        <p:spPr/>
        <p:txBody>
          <a:bodyPr/>
          <a:lstStyle/>
          <a:p>
            <a:pPr>
              <a:spcAft>
                <a:spcPts val="600"/>
              </a:spcAft>
              <a:defRPr/>
            </a:pPr>
            <a:r>
              <a:rPr lang="en-US"/>
              <a:t>Alessia Di Pietro,INFN-LNS</a:t>
            </a:r>
            <a:endParaRPr lang="it-IT"/>
          </a:p>
        </p:txBody>
      </p:sp>
      <p:pic>
        <p:nvPicPr>
          <p:cNvPr id="5" name="Picture 4">
            <a:extLst>
              <a:ext uri="{FF2B5EF4-FFF2-40B4-BE49-F238E27FC236}">
                <a16:creationId xmlns:a16="http://schemas.microsoft.com/office/drawing/2014/main" id="{D2F1BF7E-0C9D-7C48-845C-EC47969DAE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348" r="9212" b="2738"/>
          <a:stretch/>
        </p:blipFill>
        <p:spPr>
          <a:xfrm>
            <a:off x="3707904" y="2467918"/>
            <a:ext cx="5317576" cy="3888432"/>
          </a:xfrm>
          <a:prstGeom prst="rect">
            <a:avLst/>
          </a:prstGeom>
          <a:noFill/>
        </p:spPr>
      </p:pic>
      <p:grpSp>
        <p:nvGrpSpPr>
          <p:cNvPr id="2" name="Group 1">
            <a:extLst>
              <a:ext uri="{FF2B5EF4-FFF2-40B4-BE49-F238E27FC236}">
                <a16:creationId xmlns:a16="http://schemas.microsoft.com/office/drawing/2014/main" id="{FC62698A-7750-C041-9811-299E6BC34669}"/>
              </a:ext>
            </a:extLst>
          </p:cNvPr>
          <p:cNvGrpSpPr/>
          <p:nvPr/>
        </p:nvGrpSpPr>
        <p:grpSpPr>
          <a:xfrm>
            <a:off x="0" y="46038"/>
            <a:ext cx="4261550" cy="2342314"/>
            <a:chOff x="0" y="46038"/>
            <a:chExt cx="4261550" cy="2342314"/>
          </a:xfrm>
        </p:grpSpPr>
        <p:pic>
          <p:nvPicPr>
            <p:cNvPr id="9" name="Picture 8" descr="Chart, scatter chart&#10;&#10;Description automatically generated">
              <a:extLst>
                <a:ext uri="{FF2B5EF4-FFF2-40B4-BE49-F238E27FC236}">
                  <a16:creationId xmlns:a16="http://schemas.microsoft.com/office/drawing/2014/main" id="{1F8E0E29-5D88-524F-82FB-3E2D7B720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038"/>
              <a:ext cx="4261550" cy="2342314"/>
            </a:xfrm>
            <a:prstGeom prst="rect">
              <a:avLst/>
            </a:prstGeom>
          </p:spPr>
        </p:pic>
        <p:sp>
          <p:nvSpPr>
            <p:cNvPr id="11" name="Freeform 10">
              <a:extLst>
                <a:ext uri="{FF2B5EF4-FFF2-40B4-BE49-F238E27FC236}">
                  <a16:creationId xmlns:a16="http://schemas.microsoft.com/office/drawing/2014/main" id="{09A0674A-F757-C245-99BA-BA547ADC3AA6}"/>
                </a:ext>
              </a:extLst>
            </p:cNvPr>
            <p:cNvSpPr/>
            <p:nvPr/>
          </p:nvSpPr>
          <p:spPr>
            <a:xfrm>
              <a:off x="1944216" y="1304908"/>
              <a:ext cx="320534" cy="253298"/>
            </a:xfrm>
            <a:custGeom>
              <a:avLst/>
              <a:gdLst>
                <a:gd name="connsiteX0" fmla="*/ 0 w 356347"/>
                <a:gd name="connsiteY0" fmla="*/ 60511 h 302558"/>
                <a:gd name="connsiteX1" fmla="*/ 228600 w 356347"/>
                <a:gd name="connsiteY1" fmla="*/ 302558 h 302558"/>
                <a:gd name="connsiteX2" fmla="*/ 356347 w 356347"/>
                <a:gd name="connsiteY2" fmla="*/ 268941 h 302558"/>
                <a:gd name="connsiteX3" fmla="*/ 322729 w 356347"/>
                <a:gd name="connsiteY3" fmla="*/ 127747 h 302558"/>
                <a:gd name="connsiteX4" fmla="*/ 87405 w 356347"/>
                <a:gd name="connsiteY4" fmla="*/ 0 h 302558"/>
                <a:gd name="connsiteX5" fmla="*/ 0 w 356347"/>
                <a:gd name="connsiteY5" fmla="*/ 60511 h 30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347" h="302558">
                  <a:moveTo>
                    <a:pt x="0" y="60511"/>
                  </a:moveTo>
                  <a:lnTo>
                    <a:pt x="228600" y="302558"/>
                  </a:lnTo>
                  <a:lnTo>
                    <a:pt x="356347" y="268941"/>
                  </a:lnTo>
                  <a:lnTo>
                    <a:pt x="322729" y="127747"/>
                  </a:lnTo>
                  <a:lnTo>
                    <a:pt x="87405" y="0"/>
                  </a:lnTo>
                  <a:lnTo>
                    <a:pt x="0" y="60511"/>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3" name="Freeform 12">
              <a:extLst>
                <a:ext uri="{FF2B5EF4-FFF2-40B4-BE49-F238E27FC236}">
                  <a16:creationId xmlns:a16="http://schemas.microsoft.com/office/drawing/2014/main" id="{FD60A26B-D491-E54B-88F5-58030A9C0F57}"/>
                </a:ext>
              </a:extLst>
            </p:cNvPr>
            <p:cNvSpPr/>
            <p:nvPr/>
          </p:nvSpPr>
          <p:spPr>
            <a:xfrm>
              <a:off x="1678097" y="1217195"/>
              <a:ext cx="452678" cy="430613"/>
            </a:xfrm>
            <a:custGeom>
              <a:avLst/>
              <a:gdLst>
                <a:gd name="connsiteX0" fmla="*/ 0 w 410135"/>
                <a:gd name="connsiteY0" fmla="*/ 121024 h 410136"/>
                <a:gd name="connsiteX1" fmla="*/ 289112 w 410135"/>
                <a:gd name="connsiteY1" fmla="*/ 376518 h 410136"/>
                <a:gd name="connsiteX2" fmla="*/ 363070 w 410135"/>
                <a:gd name="connsiteY2" fmla="*/ 410136 h 410136"/>
                <a:gd name="connsiteX3" fmla="*/ 410135 w 410135"/>
                <a:gd name="connsiteY3" fmla="*/ 342900 h 410136"/>
                <a:gd name="connsiteX4" fmla="*/ 322729 w 410135"/>
                <a:gd name="connsiteY4" fmla="*/ 242047 h 410136"/>
                <a:gd name="connsiteX5" fmla="*/ 53788 w 410135"/>
                <a:gd name="connsiteY5" fmla="*/ 0 h 410136"/>
                <a:gd name="connsiteX6" fmla="*/ 0 w 410135"/>
                <a:gd name="connsiteY6" fmla="*/ 121024 h 4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135" h="410136">
                  <a:moveTo>
                    <a:pt x="0" y="121024"/>
                  </a:moveTo>
                  <a:lnTo>
                    <a:pt x="289112" y="376518"/>
                  </a:lnTo>
                  <a:lnTo>
                    <a:pt x="363070" y="410136"/>
                  </a:lnTo>
                  <a:lnTo>
                    <a:pt x="410135" y="342900"/>
                  </a:lnTo>
                  <a:lnTo>
                    <a:pt x="322729" y="242047"/>
                  </a:lnTo>
                  <a:lnTo>
                    <a:pt x="53788" y="0"/>
                  </a:lnTo>
                  <a:lnTo>
                    <a:pt x="0" y="121024"/>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14">
              <a:extLst>
                <a:ext uri="{FF2B5EF4-FFF2-40B4-BE49-F238E27FC236}">
                  <a16:creationId xmlns:a16="http://schemas.microsoft.com/office/drawing/2014/main" id="{64D8F21C-653E-9343-A007-E071141191A2}"/>
                </a:ext>
              </a:extLst>
            </p:cNvPr>
            <p:cNvSpPr txBox="1"/>
            <p:nvPr/>
          </p:nvSpPr>
          <p:spPr>
            <a:xfrm>
              <a:off x="2084038" y="1151019"/>
              <a:ext cx="411075" cy="276999"/>
            </a:xfrm>
            <a:prstGeom prst="rect">
              <a:avLst/>
            </a:prstGeom>
            <a:noFill/>
          </p:spPr>
          <p:txBody>
            <a:bodyPr wrap="none" rtlCol="0">
              <a:spAutoFit/>
            </a:bodyPr>
            <a:lstStyle/>
            <a:p>
              <a:r>
                <a:rPr lang="en-IT" sz="1200" baseline="30000"/>
                <a:t>11</a:t>
              </a:r>
              <a:r>
                <a:rPr lang="en-IT" sz="1200"/>
                <a:t>Li</a:t>
              </a:r>
            </a:p>
          </p:txBody>
        </p:sp>
        <p:sp>
          <p:nvSpPr>
            <p:cNvPr id="16" name="TextBox 15">
              <a:extLst>
                <a:ext uri="{FF2B5EF4-FFF2-40B4-BE49-F238E27FC236}">
                  <a16:creationId xmlns:a16="http://schemas.microsoft.com/office/drawing/2014/main" id="{A172455E-5D68-684C-B405-0EE6EFEEA023}"/>
                </a:ext>
              </a:extLst>
            </p:cNvPr>
            <p:cNvSpPr txBox="1"/>
            <p:nvPr/>
          </p:nvSpPr>
          <p:spPr>
            <a:xfrm>
              <a:off x="1508631" y="1012519"/>
              <a:ext cx="360996" cy="276999"/>
            </a:xfrm>
            <a:prstGeom prst="rect">
              <a:avLst/>
            </a:prstGeom>
            <a:noFill/>
          </p:spPr>
          <p:txBody>
            <a:bodyPr wrap="none" rtlCol="0">
              <a:spAutoFit/>
            </a:bodyPr>
            <a:lstStyle/>
            <a:p>
              <a:r>
                <a:rPr lang="en-IT" sz="1200" baseline="30000"/>
                <a:t>9</a:t>
              </a:r>
              <a:r>
                <a:rPr lang="en-IT" sz="1200"/>
                <a:t>Li</a:t>
              </a:r>
            </a:p>
          </p:txBody>
        </p:sp>
      </p:grpSp>
    </p:spTree>
    <p:extLst>
      <p:ext uri="{BB962C8B-B14F-4D97-AF65-F5344CB8AC3E}">
        <p14:creationId xmlns:p14="http://schemas.microsoft.com/office/powerpoint/2010/main" val="358594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A6695-8170-D449-B9B9-E5A8EE9F350A}"/>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C6B79A6B-61CA-7A46-9353-B288B3FC7A56}"/>
              </a:ext>
            </a:extLst>
          </p:cNvPr>
          <p:cNvSpPr>
            <a:spLocks noGrp="1"/>
          </p:cNvSpPr>
          <p:nvPr>
            <p:ph type="ftr" sz="quarter" idx="11"/>
          </p:nvPr>
        </p:nvSpPr>
        <p:spPr/>
        <p:txBody>
          <a:bodyPr/>
          <a:lstStyle/>
          <a:p>
            <a:pPr>
              <a:defRPr/>
            </a:pPr>
            <a:r>
              <a:rPr lang="en-US"/>
              <a:t>Alessia Di Pietro,INFN-LNS</a:t>
            </a:r>
            <a:endParaRPr lang="it-IT"/>
          </a:p>
        </p:txBody>
      </p:sp>
      <p:pic>
        <p:nvPicPr>
          <p:cNvPr id="4" name="Picture 3">
            <a:extLst>
              <a:ext uri="{FF2B5EF4-FFF2-40B4-BE49-F238E27FC236}">
                <a16:creationId xmlns:a16="http://schemas.microsoft.com/office/drawing/2014/main" id="{27D626A7-9E0A-464E-A773-DD34CF19C5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1680" y="2103748"/>
            <a:ext cx="5256584" cy="2951774"/>
          </a:xfrm>
          <a:prstGeom prst="rect">
            <a:avLst/>
          </a:prstGeom>
        </p:spPr>
      </p:pic>
      <p:sp>
        <p:nvSpPr>
          <p:cNvPr id="5" name="TextBox 4">
            <a:extLst>
              <a:ext uri="{FF2B5EF4-FFF2-40B4-BE49-F238E27FC236}">
                <a16:creationId xmlns:a16="http://schemas.microsoft.com/office/drawing/2014/main" id="{2EA99795-0881-B245-8ECB-3B4E482D0638}"/>
              </a:ext>
            </a:extLst>
          </p:cNvPr>
          <p:cNvSpPr txBox="1"/>
          <p:nvPr/>
        </p:nvSpPr>
        <p:spPr>
          <a:xfrm>
            <a:off x="2349828" y="330214"/>
            <a:ext cx="4444344" cy="1077218"/>
          </a:xfrm>
          <a:prstGeom prst="rect">
            <a:avLst/>
          </a:prstGeom>
          <a:noFill/>
          <a:ln w="38100">
            <a:solidFill>
              <a:srgbClr val="006830"/>
            </a:solidFill>
          </a:ln>
        </p:spPr>
        <p:txBody>
          <a:bodyPr wrap="square" rtlCol="0">
            <a:spAutoFit/>
          </a:bodyPr>
          <a:lstStyle/>
          <a:p>
            <a:pPr algn="ctr"/>
            <a:r>
              <a:rPr lang="it-IT" baseline="30000"/>
              <a:t>8</a:t>
            </a:r>
            <a:r>
              <a:rPr lang="it-IT"/>
              <a:t>B </a:t>
            </a:r>
            <a:r>
              <a:rPr lang="it-IT" err="1"/>
              <a:t>extremely</a:t>
            </a:r>
            <a:r>
              <a:rPr lang="it-IT"/>
              <a:t> </a:t>
            </a:r>
            <a:r>
              <a:rPr lang="it-IT" err="1"/>
              <a:t>low</a:t>
            </a:r>
            <a:r>
              <a:rPr lang="it-IT"/>
              <a:t> </a:t>
            </a:r>
            <a:r>
              <a:rPr lang="it-IT" err="1"/>
              <a:t>binding</a:t>
            </a:r>
            <a:r>
              <a:rPr lang="it-IT"/>
              <a:t> </a:t>
            </a:r>
            <a:r>
              <a:rPr lang="it-IT" err="1"/>
              <a:t>energy</a:t>
            </a:r>
            <a:endParaRPr lang="it-IT"/>
          </a:p>
          <a:p>
            <a:pPr algn="ctr"/>
            <a:r>
              <a:rPr lang="it-IT" err="1"/>
              <a:t>Sp</a:t>
            </a:r>
            <a:r>
              <a:rPr lang="it-IT"/>
              <a:t>=0.14 </a:t>
            </a:r>
            <a:r>
              <a:rPr lang="it-IT" err="1"/>
              <a:t>MeV</a:t>
            </a:r>
            <a:endParaRPr lang="it-IT"/>
          </a:p>
          <a:p>
            <a:pPr algn="ctr"/>
            <a:r>
              <a:rPr lang="it-IT" err="1"/>
              <a:t>p-wave</a:t>
            </a:r>
            <a:r>
              <a:rPr lang="it-IT"/>
              <a:t> </a:t>
            </a:r>
            <a:r>
              <a:rPr lang="it-IT" err="1"/>
              <a:t>valence</a:t>
            </a:r>
            <a:r>
              <a:rPr lang="it-IT"/>
              <a:t> </a:t>
            </a:r>
            <a:r>
              <a:rPr lang="it-IT" err="1"/>
              <a:t>proton</a:t>
            </a:r>
            <a:endParaRPr lang="it-IT"/>
          </a:p>
          <a:p>
            <a:pPr algn="ctr"/>
            <a:endParaRPr lang="it-IT" sz="1000"/>
          </a:p>
        </p:txBody>
      </p:sp>
      <p:sp>
        <p:nvSpPr>
          <p:cNvPr id="6" name="Rectangle 5">
            <a:extLst>
              <a:ext uri="{FF2B5EF4-FFF2-40B4-BE49-F238E27FC236}">
                <a16:creationId xmlns:a16="http://schemas.microsoft.com/office/drawing/2014/main" id="{A66B913C-5925-4241-B35B-4307722BD324}"/>
              </a:ext>
            </a:extLst>
          </p:cNvPr>
          <p:cNvSpPr/>
          <p:nvPr/>
        </p:nvSpPr>
        <p:spPr>
          <a:xfrm>
            <a:off x="-108520" y="5398158"/>
            <a:ext cx="9940162" cy="307777"/>
          </a:xfrm>
          <a:prstGeom prst="rect">
            <a:avLst/>
          </a:prstGeom>
        </p:spPr>
        <p:txBody>
          <a:bodyPr wrap="square">
            <a:spAutoFit/>
          </a:bodyPr>
          <a:lstStyle/>
          <a:p>
            <a:pPr algn="ctr"/>
            <a:r>
              <a:rPr lang="it-IT" sz="1400" dirty="0">
                <a:latin typeface="Times" pitchFamily="2" charset="0"/>
              </a:rPr>
              <a:t>G.A. </a:t>
            </a:r>
            <a:r>
              <a:rPr lang="it-IT" sz="1400" dirty="0" err="1">
                <a:latin typeface="Times" pitchFamily="2" charset="0"/>
              </a:rPr>
              <a:t>Korolev</a:t>
            </a:r>
            <a:r>
              <a:rPr lang="it-IT" sz="1400" dirty="0">
                <a:latin typeface="Times" pitchFamily="2" charset="0"/>
              </a:rPr>
              <a:t> et al.  </a:t>
            </a:r>
            <a:r>
              <a:rPr lang="it-IT" sz="1400" dirty="0" err="1">
                <a:latin typeface="Times" pitchFamily="2" charset="0"/>
              </a:rPr>
              <a:t>Phys.Lett</a:t>
            </a:r>
            <a:r>
              <a:rPr lang="it-IT" sz="1400" dirty="0">
                <a:latin typeface="Times" pitchFamily="2" charset="0"/>
              </a:rPr>
              <a:t>. B 780 (2018) 200</a:t>
            </a:r>
            <a:endParaRPr lang="it-IT" sz="1400" dirty="0">
              <a:effectLst/>
              <a:latin typeface="Times" pitchFamily="2" charset="0"/>
            </a:endParaRPr>
          </a:p>
        </p:txBody>
      </p:sp>
      <p:sp>
        <p:nvSpPr>
          <p:cNvPr id="7" name="TextBox 6">
            <a:extLst>
              <a:ext uri="{FF2B5EF4-FFF2-40B4-BE49-F238E27FC236}">
                <a16:creationId xmlns:a16="http://schemas.microsoft.com/office/drawing/2014/main" id="{298F45DD-F891-ED4C-B2F1-3265F87796D9}"/>
              </a:ext>
            </a:extLst>
          </p:cNvPr>
          <p:cNvSpPr txBox="1"/>
          <p:nvPr/>
        </p:nvSpPr>
        <p:spPr>
          <a:xfrm>
            <a:off x="1262501" y="1537655"/>
            <a:ext cx="6618998" cy="369332"/>
          </a:xfrm>
          <a:prstGeom prst="rect">
            <a:avLst/>
          </a:prstGeom>
          <a:noFill/>
        </p:spPr>
        <p:txBody>
          <a:bodyPr wrap="square" rtlCol="0">
            <a:spAutoFit/>
          </a:bodyPr>
          <a:lstStyle/>
          <a:p>
            <a:pPr algn="ctr"/>
            <a:r>
              <a:rPr lang="it-IT" baseline="30000"/>
              <a:t>8</a:t>
            </a:r>
            <a:r>
              <a:rPr lang="it-IT"/>
              <a:t>B </a:t>
            </a:r>
            <a:r>
              <a:rPr lang="it-IT" i="1"/>
              <a:t>vs</a:t>
            </a:r>
            <a:r>
              <a:rPr lang="it-IT"/>
              <a:t> </a:t>
            </a:r>
            <a:r>
              <a:rPr lang="it-IT" baseline="30000"/>
              <a:t>8</a:t>
            </a:r>
            <a:r>
              <a:rPr lang="it-IT"/>
              <a:t>Li </a:t>
            </a:r>
            <a:r>
              <a:rPr lang="it-IT" err="1"/>
              <a:t>density</a:t>
            </a:r>
            <a:r>
              <a:rPr lang="it-IT"/>
              <a:t> </a:t>
            </a:r>
            <a:r>
              <a:rPr lang="it-IT" err="1"/>
              <a:t>distribution</a:t>
            </a:r>
            <a:endParaRPr lang="it-IT"/>
          </a:p>
        </p:txBody>
      </p:sp>
      <p:grpSp>
        <p:nvGrpSpPr>
          <p:cNvPr id="8" name="Group 7">
            <a:extLst>
              <a:ext uri="{FF2B5EF4-FFF2-40B4-BE49-F238E27FC236}">
                <a16:creationId xmlns:a16="http://schemas.microsoft.com/office/drawing/2014/main" id="{53FFA4C2-8E7E-A740-BCD1-FD5D5E3A0A78}"/>
              </a:ext>
            </a:extLst>
          </p:cNvPr>
          <p:cNvGrpSpPr/>
          <p:nvPr/>
        </p:nvGrpSpPr>
        <p:grpSpPr>
          <a:xfrm>
            <a:off x="731912" y="330214"/>
            <a:ext cx="792088" cy="796705"/>
            <a:chOff x="1331640" y="3105028"/>
            <a:chExt cx="792088" cy="796705"/>
          </a:xfrm>
        </p:grpSpPr>
        <p:grpSp>
          <p:nvGrpSpPr>
            <p:cNvPr id="9" name="Group 8">
              <a:extLst>
                <a:ext uri="{FF2B5EF4-FFF2-40B4-BE49-F238E27FC236}">
                  <a16:creationId xmlns:a16="http://schemas.microsoft.com/office/drawing/2014/main" id="{1AC8491C-927D-3343-80AD-CF2ACB2FB57A}"/>
                </a:ext>
              </a:extLst>
            </p:cNvPr>
            <p:cNvGrpSpPr/>
            <p:nvPr/>
          </p:nvGrpSpPr>
          <p:grpSpPr>
            <a:xfrm>
              <a:off x="1331640" y="3109646"/>
              <a:ext cx="792088" cy="792087"/>
              <a:chOff x="683568" y="1988840"/>
              <a:chExt cx="792088" cy="792087"/>
            </a:xfrm>
          </p:grpSpPr>
          <p:sp>
            <p:nvSpPr>
              <p:cNvPr id="13" name="Oval 12">
                <a:extLst>
                  <a:ext uri="{FF2B5EF4-FFF2-40B4-BE49-F238E27FC236}">
                    <a16:creationId xmlns:a16="http://schemas.microsoft.com/office/drawing/2014/main" id="{B8B0D484-DB3C-1543-ABEE-29C930D46281}"/>
                  </a:ext>
                </a:extLst>
              </p:cNvPr>
              <p:cNvSpPr/>
              <p:nvPr/>
            </p:nvSpPr>
            <p:spPr>
              <a:xfrm>
                <a:off x="683568" y="1988840"/>
                <a:ext cx="792088" cy="792087"/>
              </a:xfrm>
              <a:prstGeom prst="ellipse">
                <a:avLst/>
              </a:prstGeom>
              <a:gradFill>
                <a:gsLst>
                  <a:gs pos="48000">
                    <a:srgbClr val="00B050"/>
                  </a:gs>
                  <a:gs pos="74000">
                    <a:schemeClr val="bg1"/>
                  </a:gs>
                  <a:gs pos="100000">
                    <a:srgbClr val="156B1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a:extLst>
                  <a:ext uri="{FF2B5EF4-FFF2-40B4-BE49-F238E27FC236}">
                    <a16:creationId xmlns:a16="http://schemas.microsoft.com/office/drawing/2014/main" id="{56276630-F40B-E24E-8A28-5B80413ACE20}"/>
                  </a:ext>
                </a:extLst>
              </p:cNvPr>
              <p:cNvSpPr/>
              <p:nvPr/>
            </p:nvSpPr>
            <p:spPr>
              <a:xfrm>
                <a:off x="899592" y="2204863"/>
                <a:ext cx="360040" cy="365125"/>
              </a:xfrm>
              <a:prstGeom prst="ellipse">
                <a:avLst/>
              </a:prstGeom>
              <a:gradFill>
                <a:gsLst>
                  <a:gs pos="48000">
                    <a:srgbClr val="0000FF"/>
                  </a:gs>
                  <a:gs pos="74000">
                    <a:schemeClr val="bg1"/>
                  </a:gs>
                  <a:gs pos="100000">
                    <a:srgbClr val="156B1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15" name="Oval 14">
                <a:extLst>
                  <a:ext uri="{FF2B5EF4-FFF2-40B4-BE49-F238E27FC236}">
                    <a16:creationId xmlns:a16="http://schemas.microsoft.com/office/drawing/2014/main" id="{6CCBFC0F-4EAC-DC4A-830E-5C5CFCE4C48E}"/>
                  </a:ext>
                </a:extLst>
              </p:cNvPr>
              <p:cNvSpPr/>
              <p:nvPr/>
            </p:nvSpPr>
            <p:spPr>
              <a:xfrm>
                <a:off x="1187624" y="2060848"/>
                <a:ext cx="72008" cy="72008"/>
              </a:xfrm>
              <a:prstGeom prst="ellipse">
                <a:avLst/>
              </a:prstGeom>
              <a:solidFill>
                <a:srgbClr val="00683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oup 9">
              <a:extLst>
                <a:ext uri="{FF2B5EF4-FFF2-40B4-BE49-F238E27FC236}">
                  <a16:creationId xmlns:a16="http://schemas.microsoft.com/office/drawing/2014/main" id="{BB0AA759-EF15-CC40-85A0-991F914CA779}"/>
                </a:ext>
              </a:extLst>
            </p:cNvPr>
            <p:cNvGrpSpPr/>
            <p:nvPr/>
          </p:nvGrpSpPr>
          <p:grpSpPr>
            <a:xfrm>
              <a:off x="1533560" y="3105028"/>
              <a:ext cx="464104" cy="524330"/>
              <a:chOff x="1533560" y="3105028"/>
              <a:chExt cx="464104" cy="524330"/>
            </a:xfrm>
          </p:grpSpPr>
          <p:sp>
            <p:nvSpPr>
              <p:cNvPr id="11" name="TextBox 10">
                <a:extLst>
                  <a:ext uri="{FF2B5EF4-FFF2-40B4-BE49-F238E27FC236}">
                    <a16:creationId xmlns:a16="http://schemas.microsoft.com/office/drawing/2014/main" id="{436674B7-6609-B940-92E4-1ADBE7BB0C5F}"/>
                  </a:ext>
                </a:extLst>
              </p:cNvPr>
              <p:cNvSpPr txBox="1"/>
              <p:nvPr/>
            </p:nvSpPr>
            <p:spPr>
              <a:xfrm>
                <a:off x="1533560" y="3383137"/>
                <a:ext cx="388248" cy="246221"/>
              </a:xfrm>
              <a:prstGeom prst="rect">
                <a:avLst/>
              </a:prstGeom>
              <a:noFill/>
            </p:spPr>
            <p:txBody>
              <a:bodyPr wrap="none" rtlCol="0">
                <a:spAutoFit/>
              </a:bodyPr>
              <a:lstStyle/>
              <a:p>
                <a:r>
                  <a:rPr lang="it-IT" sz="1000" baseline="30000"/>
                  <a:t>7</a:t>
                </a:r>
                <a:r>
                  <a:rPr lang="it-IT" sz="1000"/>
                  <a:t>Be</a:t>
                </a:r>
              </a:p>
            </p:txBody>
          </p:sp>
          <p:sp>
            <p:nvSpPr>
              <p:cNvPr id="12" name="TextBox 11">
                <a:extLst>
                  <a:ext uri="{FF2B5EF4-FFF2-40B4-BE49-F238E27FC236}">
                    <a16:creationId xmlns:a16="http://schemas.microsoft.com/office/drawing/2014/main" id="{10A278F8-2B13-1340-9752-9C0177DB3917}"/>
                  </a:ext>
                </a:extLst>
              </p:cNvPr>
              <p:cNvSpPr txBox="1"/>
              <p:nvPr/>
            </p:nvSpPr>
            <p:spPr>
              <a:xfrm>
                <a:off x="1755290" y="3105028"/>
                <a:ext cx="242374" cy="215444"/>
              </a:xfrm>
              <a:prstGeom prst="rect">
                <a:avLst/>
              </a:prstGeom>
              <a:noFill/>
            </p:spPr>
            <p:txBody>
              <a:bodyPr wrap="none" rtlCol="0">
                <a:spAutoFit/>
              </a:bodyPr>
              <a:lstStyle/>
              <a:p>
                <a:r>
                  <a:rPr lang="it-IT" sz="800" err="1"/>
                  <a:t>p</a:t>
                </a:r>
                <a:endParaRPr lang="it-IT" sz="800"/>
              </a:p>
            </p:txBody>
          </p:sp>
        </p:grpSp>
      </p:grpSp>
    </p:spTree>
    <p:extLst>
      <p:ext uri="{BB962C8B-B14F-4D97-AF65-F5344CB8AC3E}">
        <p14:creationId xmlns:p14="http://schemas.microsoft.com/office/powerpoint/2010/main" val="24202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4FDD1-ACD6-5346-93ED-28684A47EE15}"/>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1009B513-8DF4-6341-85B7-66F12C06FC1A}"/>
              </a:ext>
            </a:extLst>
          </p:cNvPr>
          <p:cNvSpPr>
            <a:spLocks noGrp="1"/>
          </p:cNvSpPr>
          <p:nvPr>
            <p:ph type="ftr" sz="quarter" idx="11"/>
          </p:nvPr>
        </p:nvSpPr>
        <p:spPr/>
        <p:txBody>
          <a:bodyPr/>
          <a:lstStyle/>
          <a:p>
            <a:pPr>
              <a:defRPr/>
            </a:pPr>
            <a:r>
              <a:rPr lang="en-US"/>
              <a:t>Alessia Di Pietro,INFN-LNS</a:t>
            </a:r>
            <a:endParaRPr lang="it-IT"/>
          </a:p>
        </p:txBody>
      </p:sp>
      <p:sp>
        <p:nvSpPr>
          <p:cNvPr id="6" name="Text Box 12">
            <a:extLst>
              <a:ext uri="{FF2B5EF4-FFF2-40B4-BE49-F238E27FC236}">
                <a16:creationId xmlns:a16="http://schemas.microsoft.com/office/drawing/2014/main" id="{C899A004-1AEC-804C-90E2-B86CFC0D7432}"/>
              </a:ext>
            </a:extLst>
          </p:cNvPr>
          <p:cNvSpPr txBox="1">
            <a:spLocks noChangeArrowheads="1"/>
          </p:cNvSpPr>
          <p:nvPr/>
        </p:nvSpPr>
        <p:spPr bwMode="auto">
          <a:xfrm>
            <a:off x="103188" y="26988"/>
            <a:ext cx="8918575" cy="463846"/>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9pPr>
          </a:lstStyle>
          <a:p>
            <a:pPr algn="ctr" eaLnBrk="1" hangingPunct="1">
              <a:buFont typeface="Times New Roman" pitchFamily="18" charset="0"/>
              <a:buNone/>
              <a:defRPr/>
            </a:pPr>
            <a:r>
              <a:rPr lang="en-GB" sz="2400">
                <a:solidFill>
                  <a:srgbClr val="000000"/>
                </a:solidFill>
                <a:effectLst>
                  <a:outerShdw blurRad="38100" dist="38100" dir="2700000" algn="tl">
                    <a:srgbClr val="000000">
                      <a:alpha val="43137"/>
                    </a:srgbClr>
                  </a:outerShdw>
                </a:effectLst>
                <a:cs typeface="Arial" pitchFamily="34" charset="0"/>
              </a:rPr>
              <a:t>p-halo </a:t>
            </a:r>
            <a:r>
              <a:rPr lang="en-GB" sz="2400" err="1">
                <a:solidFill>
                  <a:srgbClr val="000000"/>
                </a:solidFill>
                <a:effectLst>
                  <a:outerShdw blurRad="38100" dist="38100" dir="2700000" algn="tl">
                    <a:srgbClr val="000000">
                      <a:alpha val="43137"/>
                    </a:srgbClr>
                  </a:outerShdw>
                </a:effectLst>
                <a:cs typeface="Arial" pitchFamily="34" charset="0"/>
              </a:rPr>
              <a:t>vs</a:t>
            </a:r>
            <a:r>
              <a:rPr lang="en-GB" sz="2400">
                <a:solidFill>
                  <a:srgbClr val="000000"/>
                </a:solidFill>
                <a:effectLst>
                  <a:outerShdw blurRad="38100" dist="38100" dir="2700000" algn="tl">
                    <a:srgbClr val="000000">
                      <a:alpha val="43137"/>
                    </a:srgbClr>
                  </a:outerShdw>
                </a:effectLst>
                <a:cs typeface="Arial" pitchFamily="34" charset="0"/>
              </a:rPr>
              <a:t>  n-halo induced collisions</a:t>
            </a:r>
          </a:p>
        </p:txBody>
      </p:sp>
      <p:sp>
        <p:nvSpPr>
          <p:cNvPr id="7" name="CasellaDiTesto 5">
            <a:extLst>
              <a:ext uri="{FF2B5EF4-FFF2-40B4-BE49-F238E27FC236}">
                <a16:creationId xmlns:a16="http://schemas.microsoft.com/office/drawing/2014/main" id="{02B380DC-0633-8C4C-86A6-000E6272E7CC}"/>
              </a:ext>
            </a:extLst>
          </p:cNvPr>
          <p:cNvSpPr txBox="1">
            <a:spLocks noChangeArrowheads="1"/>
          </p:cNvSpPr>
          <p:nvPr/>
        </p:nvSpPr>
        <p:spPr bwMode="auto">
          <a:xfrm>
            <a:off x="4313206" y="70104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FF0000"/>
                </a:solidFill>
                <a:latin typeface="Arial" pitchFamily="34" charset="0"/>
                <a:cs typeface="Arial" pitchFamily="34" charset="0"/>
              </a:defRPr>
            </a:lvl1pPr>
            <a:lvl2pPr marL="742950" indent="-285750" eaLnBrk="0" hangingPunct="0">
              <a:defRPr sz="1400">
                <a:solidFill>
                  <a:srgbClr val="FF0000"/>
                </a:solidFill>
                <a:latin typeface="Arial" pitchFamily="34" charset="0"/>
                <a:cs typeface="Arial" pitchFamily="34" charset="0"/>
              </a:defRPr>
            </a:lvl2pPr>
            <a:lvl3pPr marL="1143000" indent="-228600" eaLnBrk="0" hangingPunct="0">
              <a:defRPr sz="1400">
                <a:solidFill>
                  <a:srgbClr val="FF0000"/>
                </a:solidFill>
                <a:latin typeface="Arial" pitchFamily="34" charset="0"/>
                <a:cs typeface="Arial" pitchFamily="34" charset="0"/>
              </a:defRPr>
            </a:lvl3pPr>
            <a:lvl4pPr marL="1600200" indent="-228600" eaLnBrk="0" hangingPunct="0">
              <a:defRPr sz="1400">
                <a:solidFill>
                  <a:srgbClr val="FF0000"/>
                </a:solidFill>
                <a:latin typeface="Arial" pitchFamily="34" charset="0"/>
                <a:cs typeface="Arial" pitchFamily="34" charset="0"/>
              </a:defRPr>
            </a:lvl4pPr>
            <a:lvl5pPr marL="2057400" indent="-228600" eaLnBrk="0" hangingPunct="0">
              <a:defRPr sz="1400">
                <a:solidFill>
                  <a:srgbClr val="FF0000"/>
                </a:solidFill>
                <a:latin typeface="Arial" pitchFamily="34" charset="0"/>
                <a:cs typeface="Arial" pitchFamily="34" charset="0"/>
              </a:defRPr>
            </a:lvl5pPr>
            <a:lvl6pPr marL="2514600" indent="-228600" eaLnBrk="0" fontAlgn="base" hangingPunct="0">
              <a:spcBef>
                <a:spcPct val="0"/>
              </a:spcBef>
              <a:spcAft>
                <a:spcPct val="0"/>
              </a:spcAft>
              <a:defRPr sz="1400">
                <a:solidFill>
                  <a:srgbClr val="FF0000"/>
                </a:solidFill>
                <a:latin typeface="Arial" pitchFamily="34" charset="0"/>
                <a:cs typeface="Arial" pitchFamily="34" charset="0"/>
              </a:defRPr>
            </a:lvl6pPr>
            <a:lvl7pPr marL="2971800" indent="-228600" eaLnBrk="0" fontAlgn="base" hangingPunct="0">
              <a:spcBef>
                <a:spcPct val="0"/>
              </a:spcBef>
              <a:spcAft>
                <a:spcPct val="0"/>
              </a:spcAft>
              <a:defRPr sz="1400">
                <a:solidFill>
                  <a:srgbClr val="FF0000"/>
                </a:solidFill>
                <a:latin typeface="Arial" pitchFamily="34" charset="0"/>
                <a:cs typeface="Arial" pitchFamily="34" charset="0"/>
              </a:defRPr>
            </a:lvl7pPr>
            <a:lvl8pPr marL="3429000" indent="-228600" eaLnBrk="0" fontAlgn="base" hangingPunct="0">
              <a:spcBef>
                <a:spcPct val="0"/>
              </a:spcBef>
              <a:spcAft>
                <a:spcPct val="0"/>
              </a:spcAft>
              <a:defRPr sz="1400">
                <a:solidFill>
                  <a:srgbClr val="FF0000"/>
                </a:solidFill>
                <a:latin typeface="Arial" pitchFamily="34" charset="0"/>
                <a:cs typeface="Arial" pitchFamily="34" charset="0"/>
              </a:defRPr>
            </a:lvl8pPr>
            <a:lvl9pPr marL="3886200" indent="-228600" eaLnBrk="0" fontAlgn="base" hangingPunct="0">
              <a:spcBef>
                <a:spcPct val="0"/>
              </a:spcBef>
              <a:spcAft>
                <a:spcPct val="0"/>
              </a:spcAft>
              <a:defRPr sz="1400">
                <a:solidFill>
                  <a:srgbClr val="FF0000"/>
                </a:solidFill>
                <a:latin typeface="Arial" pitchFamily="34" charset="0"/>
                <a:cs typeface="Arial" pitchFamily="34" charset="0"/>
              </a:defRPr>
            </a:lvl9pPr>
          </a:lstStyle>
          <a:p>
            <a:pPr algn="ctr" eaLnBrk="1" hangingPunct="1"/>
            <a:r>
              <a:rPr lang="en-US" sz="1800" b="1">
                <a:solidFill>
                  <a:srgbClr val="002060"/>
                </a:solidFill>
                <a:latin typeface="Times New Roman" pitchFamily="18" charset="0"/>
              </a:rPr>
              <a:t>  </a:t>
            </a:r>
          </a:p>
        </p:txBody>
      </p:sp>
      <p:sp>
        <p:nvSpPr>
          <p:cNvPr id="8" name="Text Box 12">
            <a:extLst>
              <a:ext uri="{FF2B5EF4-FFF2-40B4-BE49-F238E27FC236}">
                <a16:creationId xmlns:a16="http://schemas.microsoft.com/office/drawing/2014/main" id="{E4A1140C-BE18-A848-8B9C-A8A04AB4E5ED}"/>
              </a:ext>
            </a:extLst>
          </p:cNvPr>
          <p:cNvSpPr txBox="1">
            <a:spLocks noChangeArrowheads="1"/>
          </p:cNvSpPr>
          <p:nvPr/>
        </p:nvSpPr>
        <p:spPr bwMode="auto">
          <a:xfrm>
            <a:off x="117475" y="2674938"/>
            <a:ext cx="8920163" cy="52540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itchFamily="34" charset="0"/>
              </a:defRPr>
            </a:lvl9pPr>
          </a:lstStyle>
          <a:p>
            <a:pPr algn="ctr" eaLnBrk="1" hangingPunct="1">
              <a:buFont typeface="Times New Roman" pitchFamily="18" charset="0"/>
              <a:buNone/>
              <a:defRPr/>
            </a:pPr>
            <a:endParaRPr lang="en-GB" sz="800" b="1">
              <a:solidFill>
                <a:srgbClr val="FF0000"/>
              </a:solidFill>
              <a:latin typeface="Times New Roman" pitchFamily="18" charset="0"/>
              <a:cs typeface="Arial" pitchFamily="34" charset="0"/>
            </a:endParaRPr>
          </a:p>
          <a:p>
            <a:pPr algn="ctr" eaLnBrk="1" hangingPunct="1">
              <a:buFont typeface="Times New Roman" pitchFamily="18" charset="0"/>
              <a:buNone/>
              <a:defRPr/>
            </a:pPr>
            <a:r>
              <a:rPr lang="en-GB" sz="2000" b="1">
                <a:latin typeface="Times New Roman" pitchFamily="18" charset="0"/>
                <a:cs typeface="Arial" pitchFamily="34" charset="0"/>
              </a:rPr>
              <a:t>    </a:t>
            </a:r>
          </a:p>
        </p:txBody>
      </p:sp>
      <p:sp>
        <p:nvSpPr>
          <p:cNvPr id="9" name="CasellaDiTesto 1">
            <a:extLst>
              <a:ext uri="{FF2B5EF4-FFF2-40B4-BE49-F238E27FC236}">
                <a16:creationId xmlns:a16="http://schemas.microsoft.com/office/drawing/2014/main" id="{AA615922-FEFF-D34B-8E2D-A618A38AAE03}"/>
              </a:ext>
            </a:extLst>
          </p:cNvPr>
          <p:cNvSpPr txBox="1">
            <a:spLocks noChangeArrowheads="1"/>
          </p:cNvSpPr>
          <p:nvPr/>
        </p:nvSpPr>
        <p:spPr bwMode="auto">
          <a:xfrm>
            <a:off x="117475" y="845403"/>
            <a:ext cx="89954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FF0000"/>
                </a:solidFill>
                <a:latin typeface="Arial" pitchFamily="34" charset="0"/>
                <a:cs typeface="Arial" pitchFamily="34" charset="0"/>
              </a:defRPr>
            </a:lvl1pPr>
            <a:lvl2pPr marL="742950" indent="-285750" eaLnBrk="0" hangingPunct="0">
              <a:defRPr sz="1400">
                <a:solidFill>
                  <a:srgbClr val="FF0000"/>
                </a:solidFill>
                <a:latin typeface="Arial" pitchFamily="34" charset="0"/>
                <a:cs typeface="Arial" pitchFamily="34" charset="0"/>
              </a:defRPr>
            </a:lvl2pPr>
            <a:lvl3pPr marL="1143000" indent="-228600" eaLnBrk="0" hangingPunct="0">
              <a:defRPr sz="1400">
                <a:solidFill>
                  <a:srgbClr val="FF0000"/>
                </a:solidFill>
                <a:latin typeface="Arial" pitchFamily="34" charset="0"/>
                <a:cs typeface="Arial" pitchFamily="34" charset="0"/>
              </a:defRPr>
            </a:lvl3pPr>
            <a:lvl4pPr marL="1600200" indent="-228600" eaLnBrk="0" hangingPunct="0">
              <a:defRPr sz="1400">
                <a:solidFill>
                  <a:srgbClr val="FF0000"/>
                </a:solidFill>
                <a:latin typeface="Arial" pitchFamily="34" charset="0"/>
                <a:cs typeface="Arial" pitchFamily="34" charset="0"/>
              </a:defRPr>
            </a:lvl4pPr>
            <a:lvl5pPr marL="2057400" indent="-228600" eaLnBrk="0" hangingPunct="0">
              <a:defRPr sz="1400">
                <a:solidFill>
                  <a:srgbClr val="FF0000"/>
                </a:solidFill>
                <a:latin typeface="Arial" pitchFamily="34" charset="0"/>
                <a:cs typeface="Arial" pitchFamily="34" charset="0"/>
              </a:defRPr>
            </a:lvl5pPr>
            <a:lvl6pPr marL="2514600" indent="-228600" eaLnBrk="0" fontAlgn="base" hangingPunct="0">
              <a:spcBef>
                <a:spcPct val="0"/>
              </a:spcBef>
              <a:spcAft>
                <a:spcPct val="0"/>
              </a:spcAft>
              <a:defRPr sz="1400">
                <a:solidFill>
                  <a:srgbClr val="FF0000"/>
                </a:solidFill>
                <a:latin typeface="Arial" pitchFamily="34" charset="0"/>
                <a:cs typeface="Arial" pitchFamily="34" charset="0"/>
              </a:defRPr>
            </a:lvl6pPr>
            <a:lvl7pPr marL="2971800" indent="-228600" eaLnBrk="0" fontAlgn="base" hangingPunct="0">
              <a:spcBef>
                <a:spcPct val="0"/>
              </a:spcBef>
              <a:spcAft>
                <a:spcPct val="0"/>
              </a:spcAft>
              <a:defRPr sz="1400">
                <a:solidFill>
                  <a:srgbClr val="FF0000"/>
                </a:solidFill>
                <a:latin typeface="Arial" pitchFamily="34" charset="0"/>
                <a:cs typeface="Arial" pitchFamily="34" charset="0"/>
              </a:defRPr>
            </a:lvl7pPr>
            <a:lvl8pPr marL="3429000" indent="-228600" eaLnBrk="0" fontAlgn="base" hangingPunct="0">
              <a:spcBef>
                <a:spcPct val="0"/>
              </a:spcBef>
              <a:spcAft>
                <a:spcPct val="0"/>
              </a:spcAft>
              <a:defRPr sz="1400">
                <a:solidFill>
                  <a:srgbClr val="FF0000"/>
                </a:solidFill>
                <a:latin typeface="Arial" pitchFamily="34" charset="0"/>
                <a:cs typeface="Arial" pitchFamily="34" charset="0"/>
              </a:defRPr>
            </a:lvl8pPr>
            <a:lvl9pPr marL="3886200" indent="-228600" eaLnBrk="0" fontAlgn="base" hangingPunct="0">
              <a:spcBef>
                <a:spcPct val="0"/>
              </a:spcBef>
              <a:spcAft>
                <a:spcPct val="0"/>
              </a:spcAft>
              <a:defRPr sz="1400">
                <a:solidFill>
                  <a:srgbClr val="FF0000"/>
                </a:solidFill>
                <a:latin typeface="Arial" pitchFamily="34" charset="0"/>
                <a:cs typeface="Arial" pitchFamily="34" charset="0"/>
              </a:defRPr>
            </a:lvl9pPr>
          </a:lstStyle>
          <a:p>
            <a:pPr algn="ctr" eaLnBrk="1" hangingPunct="1"/>
            <a:r>
              <a:rPr lang="en-US" sz="1800">
                <a:solidFill>
                  <a:srgbClr val="002060"/>
                </a:solidFill>
                <a:sym typeface="Symbol"/>
              </a:rPr>
              <a:t>  </a:t>
            </a:r>
            <a:r>
              <a:rPr lang="en-US" sz="1600">
                <a:solidFill>
                  <a:srgbClr val="002060"/>
                </a:solidFill>
                <a:sym typeface="Symbol"/>
              </a:rPr>
              <a:t>● </a:t>
            </a:r>
            <a:r>
              <a:rPr lang="en-US" sz="1800">
                <a:solidFill>
                  <a:srgbClr val="002060"/>
                </a:solidFill>
                <a:sym typeface="Symbol"/>
              </a:rPr>
              <a:t>p  in the halo feels Coulomb interaction,  expected  dynamics  different from n-halo</a:t>
            </a:r>
          </a:p>
          <a:p>
            <a:pPr algn="ctr" eaLnBrk="1" hangingPunct="1"/>
            <a:r>
              <a:rPr lang="en-US">
                <a:solidFill>
                  <a:srgbClr val="002060"/>
                </a:solidFill>
                <a:sym typeface="Symbol"/>
              </a:rPr>
              <a:t>(e.g.  </a:t>
            </a:r>
            <a:r>
              <a:rPr lang="en-US" err="1">
                <a:solidFill>
                  <a:srgbClr val="002060"/>
                </a:solidFill>
                <a:sym typeface="Symbol"/>
              </a:rPr>
              <a:t>Kucuc&amp;Moro</a:t>
            </a:r>
            <a:r>
              <a:rPr lang="en-US">
                <a:solidFill>
                  <a:srgbClr val="002060"/>
                </a:solidFill>
                <a:sym typeface="Symbol"/>
              </a:rPr>
              <a:t> PRC86,034601,(2012) or </a:t>
            </a:r>
            <a:r>
              <a:rPr lang="en-US" err="1">
                <a:solidFill>
                  <a:srgbClr val="002060"/>
                </a:solidFill>
                <a:sym typeface="Symbol"/>
              </a:rPr>
              <a:t>A.Bonaccorso</a:t>
            </a:r>
            <a:r>
              <a:rPr lang="en-US">
                <a:solidFill>
                  <a:srgbClr val="002060"/>
                </a:solidFill>
                <a:sym typeface="Symbol"/>
              </a:rPr>
              <a:t> et al.: PRC69,024615,(2004)).</a:t>
            </a:r>
          </a:p>
          <a:p>
            <a:pPr algn="ctr" eaLnBrk="1" hangingPunct="1"/>
            <a:endParaRPr lang="en-US" sz="1600">
              <a:solidFill>
                <a:srgbClr val="002060"/>
              </a:solidFill>
              <a:sym typeface="Symbol"/>
            </a:endParaRPr>
          </a:p>
          <a:p>
            <a:pPr algn="ctr" eaLnBrk="1" hangingPunct="1"/>
            <a:r>
              <a:rPr lang="en-US" sz="1600">
                <a:solidFill>
                  <a:srgbClr val="002060"/>
                </a:solidFill>
                <a:sym typeface="Symbol"/>
              </a:rPr>
              <a:t>Possible </a:t>
            </a:r>
            <a:r>
              <a:rPr lang="en-US" sz="1600" err="1">
                <a:solidFill>
                  <a:srgbClr val="002060"/>
                </a:solidFill>
                <a:sym typeface="Symbol"/>
              </a:rPr>
              <a:t>semiclassical</a:t>
            </a:r>
            <a:r>
              <a:rPr lang="en-US" sz="1600">
                <a:solidFill>
                  <a:srgbClr val="002060"/>
                </a:solidFill>
                <a:sym typeface="Symbol"/>
              </a:rPr>
              <a:t> picture </a:t>
            </a:r>
          </a:p>
        </p:txBody>
      </p:sp>
      <p:grpSp>
        <p:nvGrpSpPr>
          <p:cNvPr id="10" name="Group 9">
            <a:extLst>
              <a:ext uri="{FF2B5EF4-FFF2-40B4-BE49-F238E27FC236}">
                <a16:creationId xmlns:a16="http://schemas.microsoft.com/office/drawing/2014/main" id="{63B0B39F-6091-6544-AF11-8702662FBB91}"/>
              </a:ext>
            </a:extLst>
          </p:cNvPr>
          <p:cNvGrpSpPr/>
          <p:nvPr/>
        </p:nvGrpSpPr>
        <p:grpSpPr>
          <a:xfrm>
            <a:off x="609600" y="1981200"/>
            <a:ext cx="2376300" cy="1822219"/>
            <a:chOff x="103188" y="1301981"/>
            <a:chExt cx="2376300" cy="1822219"/>
          </a:xfrm>
        </p:grpSpPr>
        <p:sp>
          <p:nvSpPr>
            <p:cNvPr id="11" name="Ovale 18">
              <a:extLst>
                <a:ext uri="{FF2B5EF4-FFF2-40B4-BE49-F238E27FC236}">
                  <a16:creationId xmlns:a16="http://schemas.microsoft.com/office/drawing/2014/main" id="{E9EDAAD8-88D4-4F49-ABF0-A1E81BF04D99}"/>
                </a:ext>
              </a:extLst>
            </p:cNvPr>
            <p:cNvSpPr/>
            <p:nvPr/>
          </p:nvSpPr>
          <p:spPr>
            <a:xfrm rot="18719681">
              <a:off x="1206578" y="1739187"/>
              <a:ext cx="995720" cy="1505460"/>
            </a:xfrm>
            <a:prstGeom prst="ellipse">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po 26">
              <a:extLst>
                <a:ext uri="{FF2B5EF4-FFF2-40B4-BE49-F238E27FC236}">
                  <a16:creationId xmlns:a16="http://schemas.microsoft.com/office/drawing/2014/main" id="{A40154B7-3100-A748-B1B0-9AC994F772CA}"/>
                </a:ext>
              </a:extLst>
            </p:cNvPr>
            <p:cNvGrpSpPr/>
            <p:nvPr/>
          </p:nvGrpSpPr>
          <p:grpSpPr>
            <a:xfrm>
              <a:off x="103188" y="1301981"/>
              <a:ext cx="2376300" cy="1822219"/>
              <a:chOff x="103188" y="1188409"/>
              <a:chExt cx="2376300" cy="1822219"/>
            </a:xfrm>
          </p:grpSpPr>
          <p:grpSp>
            <p:nvGrpSpPr>
              <p:cNvPr id="13" name="Gruppo 12">
                <a:extLst>
                  <a:ext uri="{FF2B5EF4-FFF2-40B4-BE49-F238E27FC236}">
                    <a16:creationId xmlns:a16="http://schemas.microsoft.com/office/drawing/2014/main" id="{8D01C293-23E2-7549-AFB4-726CCCBF18F1}"/>
                  </a:ext>
                </a:extLst>
              </p:cNvPr>
              <p:cNvGrpSpPr/>
              <p:nvPr/>
            </p:nvGrpSpPr>
            <p:grpSpPr>
              <a:xfrm>
                <a:off x="361950" y="1188409"/>
                <a:ext cx="822043" cy="739597"/>
                <a:chOff x="2724150" y="5395106"/>
                <a:chExt cx="822043" cy="739597"/>
              </a:xfrm>
            </p:grpSpPr>
            <p:sp>
              <p:nvSpPr>
                <p:cNvPr id="21" name="Ovale 13">
                  <a:extLst>
                    <a:ext uri="{FF2B5EF4-FFF2-40B4-BE49-F238E27FC236}">
                      <a16:creationId xmlns:a16="http://schemas.microsoft.com/office/drawing/2014/main" id="{AA9EA5DB-3D95-1A4F-889E-71537428296A}"/>
                    </a:ext>
                  </a:extLst>
                </p:cNvPr>
                <p:cNvSpPr/>
                <p:nvPr/>
              </p:nvSpPr>
              <p:spPr>
                <a:xfrm>
                  <a:off x="2724150" y="5395106"/>
                  <a:ext cx="822043" cy="739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14">
                  <a:extLst>
                    <a:ext uri="{FF2B5EF4-FFF2-40B4-BE49-F238E27FC236}">
                      <a16:creationId xmlns:a16="http://schemas.microsoft.com/office/drawing/2014/main" id="{858E87C3-A467-5C45-B6CD-7F3BF39EEA6A}"/>
                    </a:ext>
                  </a:extLst>
                </p:cNvPr>
                <p:cNvSpPr txBox="1"/>
                <p:nvPr/>
              </p:nvSpPr>
              <p:spPr>
                <a:xfrm>
                  <a:off x="2983452" y="5593828"/>
                  <a:ext cx="325730" cy="369332"/>
                </a:xfrm>
                <a:prstGeom prst="rect">
                  <a:avLst/>
                </a:prstGeom>
                <a:noFill/>
              </p:spPr>
              <p:txBody>
                <a:bodyPr wrap="none" rtlCol="0">
                  <a:spAutoFit/>
                </a:bodyPr>
                <a:lstStyle/>
                <a:p>
                  <a:r>
                    <a:rPr lang="en-US" sz="1800" b="1">
                      <a:solidFill>
                        <a:schemeClr val="tx1"/>
                      </a:solidFill>
                    </a:rPr>
                    <a:t>T</a:t>
                  </a:r>
                </a:p>
              </p:txBody>
            </p:sp>
          </p:grpSp>
          <p:grpSp>
            <p:nvGrpSpPr>
              <p:cNvPr id="14" name="Gruppo 16">
                <a:extLst>
                  <a:ext uri="{FF2B5EF4-FFF2-40B4-BE49-F238E27FC236}">
                    <a16:creationId xmlns:a16="http://schemas.microsoft.com/office/drawing/2014/main" id="{5F20878E-A38D-BD40-AE41-DD2405CF425A}"/>
                  </a:ext>
                </a:extLst>
              </p:cNvPr>
              <p:cNvGrpSpPr/>
              <p:nvPr/>
            </p:nvGrpSpPr>
            <p:grpSpPr>
              <a:xfrm rot="16982066">
                <a:off x="1625752" y="2370518"/>
                <a:ext cx="626595" cy="653626"/>
                <a:chOff x="704105" y="4777510"/>
                <a:chExt cx="502920" cy="524521"/>
              </a:xfrm>
            </p:grpSpPr>
            <p:sp>
              <p:nvSpPr>
                <p:cNvPr id="19" name="Ovale 21">
                  <a:extLst>
                    <a:ext uri="{FF2B5EF4-FFF2-40B4-BE49-F238E27FC236}">
                      <a16:creationId xmlns:a16="http://schemas.microsoft.com/office/drawing/2014/main" id="{BE69549C-369A-DE4F-82E0-C118A7ECF4E0}"/>
                    </a:ext>
                  </a:extLst>
                </p:cNvPr>
                <p:cNvSpPr/>
                <p:nvPr/>
              </p:nvSpPr>
              <p:spPr>
                <a:xfrm>
                  <a:off x="704105" y="4777510"/>
                  <a:ext cx="502920" cy="52452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22">
                  <a:extLst>
                    <a:ext uri="{FF2B5EF4-FFF2-40B4-BE49-F238E27FC236}">
                      <a16:creationId xmlns:a16="http://schemas.microsoft.com/office/drawing/2014/main" id="{6CC77263-4E27-994B-AE4E-0D0E1B2CCC1B}"/>
                    </a:ext>
                  </a:extLst>
                </p:cNvPr>
                <p:cNvSpPr txBox="1"/>
                <p:nvPr/>
              </p:nvSpPr>
              <p:spPr>
                <a:xfrm rot="4617934">
                  <a:off x="812564" y="4889668"/>
                  <a:ext cx="266537" cy="271731"/>
                </a:xfrm>
                <a:prstGeom prst="rect">
                  <a:avLst/>
                </a:prstGeom>
                <a:noFill/>
              </p:spPr>
              <p:txBody>
                <a:bodyPr wrap="none" rtlCol="0">
                  <a:spAutoFit/>
                </a:bodyPr>
                <a:lstStyle/>
                <a:p>
                  <a:r>
                    <a:rPr lang="en-US" sz="1600" b="1">
                      <a:solidFill>
                        <a:schemeClr val="tx1"/>
                      </a:solidFill>
                    </a:rPr>
                    <a:t>C</a:t>
                  </a:r>
                </a:p>
              </p:txBody>
            </p:sp>
          </p:grpSp>
          <p:sp>
            <p:nvSpPr>
              <p:cNvPr id="15" name="Ovale 19">
                <a:extLst>
                  <a:ext uri="{FF2B5EF4-FFF2-40B4-BE49-F238E27FC236}">
                    <a16:creationId xmlns:a16="http://schemas.microsoft.com/office/drawing/2014/main" id="{B81E5862-C168-8246-AD9E-5BAA30C53AD8}"/>
                  </a:ext>
                </a:extLst>
              </p:cNvPr>
              <p:cNvSpPr/>
              <p:nvPr/>
            </p:nvSpPr>
            <p:spPr>
              <a:xfrm rot="162078">
                <a:off x="1199053" y="1927303"/>
                <a:ext cx="293671"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20">
                <a:extLst>
                  <a:ext uri="{FF2B5EF4-FFF2-40B4-BE49-F238E27FC236}">
                    <a16:creationId xmlns:a16="http://schemas.microsoft.com/office/drawing/2014/main" id="{A82C1BC1-D78A-D84E-9402-932CA97E9A19}"/>
                  </a:ext>
                </a:extLst>
              </p:cNvPr>
              <p:cNvSpPr txBox="1"/>
              <p:nvPr/>
            </p:nvSpPr>
            <p:spPr>
              <a:xfrm rot="162078">
                <a:off x="1218224" y="1925228"/>
                <a:ext cx="293670" cy="307777"/>
              </a:xfrm>
              <a:prstGeom prst="rect">
                <a:avLst/>
              </a:prstGeom>
              <a:noFill/>
              <a:ln w="12700">
                <a:noFill/>
              </a:ln>
            </p:spPr>
            <p:txBody>
              <a:bodyPr wrap="square" rtlCol="0">
                <a:spAutoFit/>
              </a:bodyPr>
              <a:lstStyle/>
              <a:p>
                <a:r>
                  <a:rPr lang="en-US" b="1">
                    <a:solidFill>
                      <a:schemeClr val="tx1"/>
                    </a:solidFill>
                  </a:rPr>
                  <a:t>n</a:t>
                </a:r>
              </a:p>
            </p:txBody>
          </p:sp>
          <p:cxnSp>
            <p:nvCxnSpPr>
              <p:cNvPr id="17" name="Connettore 2 6">
                <a:extLst>
                  <a:ext uri="{FF2B5EF4-FFF2-40B4-BE49-F238E27FC236}">
                    <a16:creationId xmlns:a16="http://schemas.microsoft.com/office/drawing/2014/main" id="{6ECCE75B-3ACC-6C44-AB07-6FD05CCB78FF}"/>
                  </a:ext>
                </a:extLst>
              </p:cNvPr>
              <p:cNvCxnSpPr/>
              <p:nvPr/>
            </p:nvCxnSpPr>
            <p:spPr>
              <a:xfrm flipV="1">
                <a:off x="2037537" y="1774526"/>
                <a:ext cx="441951" cy="347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24">
                <a:extLst>
                  <a:ext uri="{FF2B5EF4-FFF2-40B4-BE49-F238E27FC236}">
                    <a16:creationId xmlns:a16="http://schemas.microsoft.com/office/drawing/2014/main" id="{0BC614C4-1F1F-9147-B668-62948C870AA5}"/>
                  </a:ext>
                </a:extLst>
              </p:cNvPr>
              <p:cNvCxnSpPr/>
              <p:nvPr/>
            </p:nvCxnSpPr>
            <p:spPr>
              <a:xfrm flipH="1">
                <a:off x="103188" y="1874716"/>
                <a:ext cx="258762" cy="196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23" name="Gruppo 44">
            <a:extLst>
              <a:ext uri="{FF2B5EF4-FFF2-40B4-BE49-F238E27FC236}">
                <a16:creationId xmlns:a16="http://schemas.microsoft.com/office/drawing/2014/main" id="{45738D37-84F9-C54D-8930-31910B23046D}"/>
              </a:ext>
            </a:extLst>
          </p:cNvPr>
          <p:cNvGrpSpPr/>
          <p:nvPr/>
        </p:nvGrpSpPr>
        <p:grpSpPr>
          <a:xfrm>
            <a:off x="6019800" y="1828800"/>
            <a:ext cx="2489714" cy="1843649"/>
            <a:chOff x="6193088" y="1150809"/>
            <a:chExt cx="2489714" cy="1843649"/>
          </a:xfrm>
        </p:grpSpPr>
        <p:grpSp>
          <p:nvGrpSpPr>
            <p:cNvPr id="24" name="Gruppo 29">
              <a:extLst>
                <a:ext uri="{FF2B5EF4-FFF2-40B4-BE49-F238E27FC236}">
                  <a16:creationId xmlns:a16="http://schemas.microsoft.com/office/drawing/2014/main" id="{A44C8FFB-F2CF-C445-84B5-AD6D9EEF0EDF}"/>
                </a:ext>
              </a:extLst>
            </p:cNvPr>
            <p:cNvGrpSpPr/>
            <p:nvPr/>
          </p:nvGrpSpPr>
          <p:grpSpPr>
            <a:xfrm>
              <a:off x="6451850" y="1150809"/>
              <a:ext cx="822043" cy="739597"/>
              <a:chOff x="2724150" y="5395106"/>
              <a:chExt cx="822043" cy="739597"/>
            </a:xfrm>
          </p:grpSpPr>
          <p:sp>
            <p:nvSpPr>
              <p:cNvPr id="32" name="Ovale 30">
                <a:extLst>
                  <a:ext uri="{FF2B5EF4-FFF2-40B4-BE49-F238E27FC236}">
                    <a16:creationId xmlns:a16="http://schemas.microsoft.com/office/drawing/2014/main" id="{242D8DA1-B42F-7C48-9D0D-8CAD8A98EC66}"/>
                  </a:ext>
                </a:extLst>
              </p:cNvPr>
              <p:cNvSpPr/>
              <p:nvPr/>
            </p:nvSpPr>
            <p:spPr>
              <a:xfrm>
                <a:off x="2724150" y="5395106"/>
                <a:ext cx="822043" cy="739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sellaDiTesto 31">
                <a:extLst>
                  <a:ext uri="{FF2B5EF4-FFF2-40B4-BE49-F238E27FC236}">
                    <a16:creationId xmlns:a16="http://schemas.microsoft.com/office/drawing/2014/main" id="{6C3559F8-F7CD-9341-961D-29BD37622074}"/>
                  </a:ext>
                </a:extLst>
              </p:cNvPr>
              <p:cNvSpPr txBox="1"/>
              <p:nvPr/>
            </p:nvSpPr>
            <p:spPr>
              <a:xfrm>
                <a:off x="2983452" y="5593828"/>
                <a:ext cx="325730" cy="369332"/>
              </a:xfrm>
              <a:prstGeom prst="rect">
                <a:avLst/>
              </a:prstGeom>
              <a:noFill/>
            </p:spPr>
            <p:txBody>
              <a:bodyPr wrap="none" rtlCol="0">
                <a:spAutoFit/>
              </a:bodyPr>
              <a:lstStyle/>
              <a:p>
                <a:r>
                  <a:rPr lang="en-US" sz="1800" b="1">
                    <a:solidFill>
                      <a:schemeClr val="tx1"/>
                    </a:solidFill>
                  </a:rPr>
                  <a:t>T</a:t>
                </a:r>
              </a:p>
            </p:txBody>
          </p:sp>
        </p:grpSp>
        <p:sp>
          <p:nvSpPr>
            <p:cNvPr id="25" name="Ovale 38">
              <a:extLst>
                <a:ext uri="{FF2B5EF4-FFF2-40B4-BE49-F238E27FC236}">
                  <a16:creationId xmlns:a16="http://schemas.microsoft.com/office/drawing/2014/main" id="{A438248D-BA6D-6942-8175-9AF35CD8CA0D}"/>
                </a:ext>
              </a:extLst>
            </p:cNvPr>
            <p:cNvSpPr/>
            <p:nvPr/>
          </p:nvSpPr>
          <p:spPr>
            <a:xfrm rot="6018292">
              <a:off x="7227493" y="1915433"/>
              <a:ext cx="626595" cy="65362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39">
              <a:extLst>
                <a:ext uri="{FF2B5EF4-FFF2-40B4-BE49-F238E27FC236}">
                  <a16:creationId xmlns:a16="http://schemas.microsoft.com/office/drawing/2014/main" id="{A6592BED-C06A-A54E-9858-3B38E5C7C6B5}"/>
                </a:ext>
              </a:extLst>
            </p:cNvPr>
            <p:cNvSpPr txBox="1"/>
            <p:nvPr/>
          </p:nvSpPr>
          <p:spPr>
            <a:xfrm>
              <a:off x="7394344" y="2064213"/>
              <a:ext cx="332142" cy="338553"/>
            </a:xfrm>
            <a:prstGeom prst="rect">
              <a:avLst/>
            </a:prstGeom>
            <a:noFill/>
          </p:spPr>
          <p:txBody>
            <a:bodyPr wrap="none" rtlCol="0">
              <a:spAutoFit/>
            </a:bodyPr>
            <a:lstStyle/>
            <a:p>
              <a:r>
                <a:rPr lang="en-US" sz="1600" b="1">
                  <a:solidFill>
                    <a:schemeClr val="tx1"/>
                  </a:solidFill>
                </a:rPr>
                <a:t>C</a:t>
              </a:r>
            </a:p>
          </p:txBody>
        </p:sp>
        <p:sp>
          <p:nvSpPr>
            <p:cNvPr id="27" name="Ovale 36">
              <a:extLst>
                <a:ext uri="{FF2B5EF4-FFF2-40B4-BE49-F238E27FC236}">
                  <a16:creationId xmlns:a16="http://schemas.microsoft.com/office/drawing/2014/main" id="{DFDF29FD-3D53-114A-88C3-168329E4B287}"/>
                </a:ext>
              </a:extLst>
            </p:cNvPr>
            <p:cNvSpPr/>
            <p:nvPr/>
          </p:nvSpPr>
          <p:spPr>
            <a:xfrm rot="6018292">
              <a:off x="8006499" y="2667405"/>
              <a:ext cx="293671"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37">
              <a:extLst>
                <a:ext uri="{FF2B5EF4-FFF2-40B4-BE49-F238E27FC236}">
                  <a16:creationId xmlns:a16="http://schemas.microsoft.com/office/drawing/2014/main" id="{2D994939-119F-074E-932B-62DF8D563FCC}"/>
                </a:ext>
              </a:extLst>
            </p:cNvPr>
            <p:cNvSpPr txBox="1"/>
            <p:nvPr/>
          </p:nvSpPr>
          <p:spPr>
            <a:xfrm>
              <a:off x="8006021" y="2686681"/>
              <a:ext cx="293670" cy="307777"/>
            </a:xfrm>
            <a:prstGeom prst="rect">
              <a:avLst/>
            </a:prstGeom>
            <a:noFill/>
            <a:ln w="12700">
              <a:noFill/>
            </a:ln>
          </p:spPr>
          <p:txBody>
            <a:bodyPr wrap="square" rtlCol="0">
              <a:spAutoFit/>
            </a:bodyPr>
            <a:lstStyle/>
            <a:p>
              <a:r>
                <a:rPr lang="en-US" b="1">
                  <a:solidFill>
                    <a:schemeClr val="tx1"/>
                  </a:solidFill>
                </a:rPr>
                <a:t>p</a:t>
              </a:r>
            </a:p>
          </p:txBody>
        </p:sp>
        <p:sp>
          <p:nvSpPr>
            <p:cNvPr id="29" name="Ovale 35">
              <a:extLst>
                <a:ext uri="{FF2B5EF4-FFF2-40B4-BE49-F238E27FC236}">
                  <a16:creationId xmlns:a16="http://schemas.microsoft.com/office/drawing/2014/main" id="{A1E18E73-9FE6-5848-9004-0C218C73F5C2}"/>
                </a:ext>
              </a:extLst>
            </p:cNvPr>
            <p:cNvSpPr/>
            <p:nvPr/>
          </p:nvSpPr>
          <p:spPr>
            <a:xfrm rot="7755907">
              <a:off x="7287058" y="1683524"/>
              <a:ext cx="995720" cy="1505460"/>
            </a:xfrm>
            <a:prstGeom prst="ellipse">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ttore 2 40">
              <a:extLst>
                <a:ext uri="{FF2B5EF4-FFF2-40B4-BE49-F238E27FC236}">
                  <a16:creationId xmlns:a16="http://schemas.microsoft.com/office/drawing/2014/main" id="{9187CD0A-36B9-AB40-80CA-9EF703402E77}"/>
                </a:ext>
              </a:extLst>
            </p:cNvPr>
            <p:cNvCxnSpPr/>
            <p:nvPr/>
          </p:nvCxnSpPr>
          <p:spPr>
            <a:xfrm flipV="1">
              <a:off x="8287430" y="1756463"/>
              <a:ext cx="395372" cy="324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41">
              <a:extLst>
                <a:ext uri="{FF2B5EF4-FFF2-40B4-BE49-F238E27FC236}">
                  <a16:creationId xmlns:a16="http://schemas.microsoft.com/office/drawing/2014/main" id="{90D6A229-0B31-CA41-A0EE-5BC24211D64E}"/>
                </a:ext>
              </a:extLst>
            </p:cNvPr>
            <p:cNvCxnSpPr/>
            <p:nvPr/>
          </p:nvCxnSpPr>
          <p:spPr>
            <a:xfrm flipH="1">
              <a:off x="6193088" y="1837116"/>
              <a:ext cx="258762" cy="196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472C34F-7788-1748-863C-67B6F17A62D5}"/>
              </a:ext>
            </a:extLst>
          </p:cNvPr>
          <p:cNvSpPr/>
          <p:nvPr/>
        </p:nvSpPr>
        <p:spPr>
          <a:xfrm>
            <a:off x="304800" y="4057471"/>
            <a:ext cx="8610600" cy="1200329"/>
          </a:xfrm>
          <a:prstGeom prst="rect">
            <a:avLst/>
          </a:prstGeom>
        </p:spPr>
        <p:txBody>
          <a:bodyPr wrap="square">
            <a:spAutoFit/>
          </a:bodyPr>
          <a:lstStyle/>
          <a:p>
            <a:pPr algn="just"/>
            <a:r>
              <a:rPr lang="en-US"/>
              <a:t>Due to a dynamic polarization effect, the valence proton is expected to be displaced behind the nuclear core and shielded from the target; this effect causes a reduction of break-up probability compared to first-order perturbation theory predictions </a:t>
            </a:r>
            <a:endParaRPr lang="en-GB"/>
          </a:p>
        </p:txBody>
      </p:sp>
    </p:spTree>
    <p:extLst>
      <p:ext uri="{BB962C8B-B14F-4D97-AF65-F5344CB8AC3E}">
        <p14:creationId xmlns:p14="http://schemas.microsoft.com/office/powerpoint/2010/main" val="184526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985BE910-C75D-D747-A7A7-297011BA1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1" y="0"/>
            <a:ext cx="2052183" cy="1700808"/>
          </a:xfrm>
          <a:prstGeom prst="rect">
            <a:avLst/>
          </a:prstGeom>
        </p:spPr>
      </p:pic>
      <p:sp>
        <p:nvSpPr>
          <p:cNvPr id="2" name="Date Placeholder 1">
            <a:extLst>
              <a:ext uri="{FF2B5EF4-FFF2-40B4-BE49-F238E27FC236}">
                <a16:creationId xmlns:a16="http://schemas.microsoft.com/office/drawing/2014/main" id="{E22F3DB3-5B68-0740-8105-156494E21D76}"/>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AC3A9616-9D1F-874D-B6EB-53EBD3B56955}"/>
              </a:ext>
            </a:extLst>
          </p:cNvPr>
          <p:cNvSpPr>
            <a:spLocks noGrp="1"/>
          </p:cNvSpPr>
          <p:nvPr>
            <p:ph type="ftr" sz="quarter" idx="11"/>
          </p:nvPr>
        </p:nvSpPr>
        <p:spPr/>
        <p:txBody>
          <a:bodyPr/>
          <a:lstStyle/>
          <a:p>
            <a:pPr>
              <a:defRPr/>
            </a:pPr>
            <a:r>
              <a:rPr lang="en-US"/>
              <a:t>Alessia Di Pietro,INFN-LNS</a:t>
            </a:r>
            <a:endParaRPr lang="it-IT"/>
          </a:p>
        </p:txBody>
      </p:sp>
      <p:pic>
        <p:nvPicPr>
          <p:cNvPr id="5" name="Picture 4">
            <a:extLst>
              <a:ext uri="{FF2B5EF4-FFF2-40B4-BE49-F238E27FC236}">
                <a16:creationId xmlns:a16="http://schemas.microsoft.com/office/drawing/2014/main" id="{817D23F4-C17B-9E47-B28A-F192AF5497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9692" y="614968"/>
            <a:ext cx="3384376" cy="5219404"/>
          </a:xfrm>
          <a:prstGeom prst="rect">
            <a:avLst/>
          </a:prstGeom>
        </p:spPr>
      </p:pic>
      <p:pic>
        <p:nvPicPr>
          <p:cNvPr id="7" name="Picture 6">
            <a:extLst>
              <a:ext uri="{FF2B5EF4-FFF2-40B4-BE49-F238E27FC236}">
                <a16:creationId xmlns:a16="http://schemas.microsoft.com/office/drawing/2014/main" id="{F03ECF86-3312-CF4A-B2AE-3D7059707C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08104" y="799864"/>
            <a:ext cx="3384376" cy="5034508"/>
          </a:xfrm>
          <a:prstGeom prst="rect">
            <a:avLst/>
          </a:prstGeom>
        </p:spPr>
      </p:pic>
      <p:sp>
        <p:nvSpPr>
          <p:cNvPr id="9" name="Rectangle 8">
            <a:extLst>
              <a:ext uri="{FF2B5EF4-FFF2-40B4-BE49-F238E27FC236}">
                <a16:creationId xmlns:a16="http://schemas.microsoft.com/office/drawing/2014/main" id="{948D1C52-2D7A-7048-A9F0-061D928F3067}"/>
              </a:ext>
            </a:extLst>
          </p:cNvPr>
          <p:cNvSpPr/>
          <p:nvPr/>
        </p:nvSpPr>
        <p:spPr>
          <a:xfrm>
            <a:off x="3157612" y="5858081"/>
            <a:ext cx="5621672" cy="523220"/>
          </a:xfrm>
          <a:prstGeom prst="rect">
            <a:avLst/>
          </a:prstGeom>
        </p:spPr>
        <p:txBody>
          <a:bodyPr wrap="square">
            <a:spAutoFit/>
          </a:bodyPr>
          <a:lstStyle/>
          <a:p>
            <a:endParaRPr lang="en-GB" sz="1400" dirty="0"/>
          </a:p>
          <a:p>
            <a:r>
              <a:rPr lang="en-GB" sz="1400" dirty="0"/>
              <a:t>R. Kumar and A. Bonaccorso Phys. Rev. C.86.061601.2012</a:t>
            </a:r>
            <a:endParaRPr lang="en-IT" sz="1400" dirty="0"/>
          </a:p>
        </p:txBody>
      </p:sp>
      <p:sp>
        <p:nvSpPr>
          <p:cNvPr id="12" name="TextBox 11">
            <a:extLst>
              <a:ext uri="{FF2B5EF4-FFF2-40B4-BE49-F238E27FC236}">
                <a16:creationId xmlns:a16="http://schemas.microsoft.com/office/drawing/2014/main" id="{9F7C10ED-212C-124E-8AE8-795BAFC0496B}"/>
              </a:ext>
            </a:extLst>
          </p:cNvPr>
          <p:cNvSpPr txBox="1"/>
          <p:nvPr/>
        </p:nvSpPr>
        <p:spPr>
          <a:xfrm>
            <a:off x="3157612" y="164450"/>
            <a:ext cx="1212191" cy="400110"/>
          </a:xfrm>
          <a:prstGeom prst="rect">
            <a:avLst/>
          </a:prstGeom>
          <a:noFill/>
        </p:spPr>
        <p:txBody>
          <a:bodyPr wrap="none" rtlCol="0">
            <a:spAutoFit/>
          </a:bodyPr>
          <a:lstStyle/>
          <a:p>
            <a:r>
              <a:rPr lang="en-IT" sz="2000"/>
              <a:t>Coulomb</a:t>
            </a:r>
          </a:p>
        </p:txBody>
      </p:sp>
      <p:sp>
        <p:nvSpPr>
          <p:cNvPr id="13" name="TextBox 12">
            <a:extLst>
              <a:ext uri="{FF2B5EF4-FFF2-40B4-BE49-F238E27FC236}">
                <a16:creationId xmlns:a16="http://schemas.microsoft.com/office/drawing/2014/main" id="{A479C340-DE2F-8848-9BD1-514B2631EA28}"/>
              </a:ext>
            </a:extLst>
          </p:cNvPr>
          <p:cNvSpPr txBox="1"/>
          <p:nvPr/>
        </p:nvSpPr>
        <p:spPr>
          <a:xfrm>
            <a:off x="6245143" y="236296"/>
            <a:ext cx="1999265" cy="369332"/>
          </a:xfrm>
          <a:prstGeom prst="rect">
            <a:avLst/>
          </a:prstGeom>
          <a:noFill/>
        </p:spPr>
        <p:txBody>
          <a:bodyPr wrap="none" rtlCol="0">
            <a:spAutoFit/>
          </a:bodyPr>
          <a:lstStyle/>
          <a:p>
            <a:r>
              <a:rPr lang="en-IT"/>
              <a:t>Coulomb+nuclear</a:t>
            </a:r>
          </a:p>
        </p:txBody>
      </p:sp>
      <p:cxnSp>
        <p:nvCxnSpPr>
          <p:cNvPr id="17" name="Straight Arrow Connector 16">
            <a:extLst>
              <a:ext uri="{FF2B5EF4-FFF2-40B4-BE49-F238E27FC236}">
                <a16:creationId xmlns:a16="http://schemas.microsoft.com/office/drawing/2014/main" id="{FDBF4C8B-8BEC-9048-A144-ED9A57CBCBB6}"/>
              </a:ext>
            </a:extLst>
          </p:cNvPr>
          <p:cNvCxnSpPr>
            <a:cxnSpLocks/>
          </p:cNvCxnSpPr>
          <p:nvPr/>
        </p:nvCxnSpPr>
        <p:spPr>
          <a:xfrm>
            <a:off x="395536" y="764704"/>
            <a:ext cx="864096" cy="43204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92FFDEC-37E9-4748-A1CD-AB0DA991413E}"/>
              </a:ext>
            </a:extLst>
          </p:cNvPr>
          <p:cNvCxnSpPr/>
          <p:nvPr/>
        </p:nvCxnSpPr>
        <p:spPr>
          <a:xfrm>
            <a:off x="1035471" y="264152"/>
            <a:ext cx="331346" cy="816440"/>
          </a:xfrm>
          <a:prstGeom prst="straightConnector1">
            <a:avLst/>
          </a:prstGeom>
          <a:ln w="2222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0DA11E94-CDDC-6445-8021-8946A014F777}"/>
              </a:ext>
            </a:extLst>
          </p:cNvPr>
          <p:cNvSpPr txBox="1"/>
          <p:nvPr/>
        </p:nvSpPr>
        <p:spPr>
          <a:xfrm rot="1414782">
            <a:off x="298949" y="978677"/>
            <a:ext cx="752129" cy="338554"/>
          </a:xfrm>
          <a:prstGeom prst="rect">
            <a:avLst/>
          </a:prstGeom>
          <a:noFill/>
        </p:spPr>
        <p:txBody>
          <a:bodyPr wrap="none" rtlCol="0">
            <a:spAutoFit/>
          </a:bodyPr>
          <a:lstStyle/>
          <a:p>
            <a:r>
              <a:rPr lang="en-GB" sz="1600">
                <a:solidFill>
                  <a:srgbClr val="004B7F"/>
                </a:solidFill>
              </a:rPr>
              <a:t>R</a:t>
            </a:r>
            <a:r>
              <a:rPr lang="en-IT" sz="1600">
                <a:solidFill>
                  <a:srgbClr val="004B7F"/>
                </a:solidFill>
              </a:rPr>
              <a:t>ecoil</a:t>
            </a:r>
          </a:p>
        </p:txBody>
      </p:sp>
      <p:sp>
        <p:nvSpPr>
          <p:cNvPr id="22" name="TextBox 21">
            <a:extLst>
              <a:ext uri="{FF2B5EF4-FFF2-40B4-BE49-F238E27FC236}">
                <a16:creationId xmlns:a16="http://schemas.microsoft.com/office/drawing/2014/main" id="{81BA1A31-A295-634F-8243-010E8E143DF9}"/>
              </a:ext>
            </a:extLst>
          </p:cNvPr>
          <p:cNvSpPr txBox="1"/>
          <p:nvPr/>
        </p:nvSpPr>
        <p:spPr>
          <a:xfrm rot="4196619">
            <a:off x="992057" y="395725"/>
            <a:ext cx="720069" cy="338554"/>
          </a:xfrm>
          <a:prstGeom prst="rect">
            <a:avLst/>
          </a:prstGeom>
          <a:noFill/>
        </p:spPr>
        <p:txBody>
          <a:bodyPr wrap="none" rtlCol="0">
            <a:spAutoFit/>
          </a:bodyPr>
          <a:lstStyle/>
          <a:p>
            <a:r>
              <a:rPr lang="en-IT" sz="1600">
                <a:solidFill>
                  <a:srgbClr val="FF0000"/>
                </a:solidFill>
              </a:rPr>
              <a:t>Direct</a:t>
            </a:r>
          </a:p>
        </p:txBody>
      </p:sp>
    </p:spTree>
    <p:extLst>
      <p:ext uri="{BB962C8B-B14F-4D97-AF65-F5344CB8AC3E}">
        <p14:creationId xmlns:p14="http://schemas.microsoft.com/office/powerpoint/2010/main" val="386267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8FBFD-0862-AD4B-A506-3830592E4B63}"/>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4C246A54-CD4B-A94A-9547-759837FF7409}"/>
              </a:ext>
            </a:extLst>
          </p:cNvPr>
          <p:cNvSpPr>
            <a:spLocks noGrp="1"/>
          </p:cNvSpPr>
          <p:nvPr>
            <p:ph type="ftr" sz="quarter" idx="11"/>
          </p:nvPr>
        </p:nvSpPr>
        <p:spPr/>
        <p:txBody>
          <a:bodyPr/>
          <a:lstStyle/>
          <a:p>
            <a:pPr>
              <a:defRPr/>
            </a:pPr>
            <a:r>
              <a:rPr lang="en-US"/>
              <a:t>Alessia Di Pietro,INFN-LNS</a:t>
            </a:r>
            <a:endParaRPr lang="it-IT"/>
          </a:p>
        </p:txBody>
      </p:sp>
      <p:pic>
        <p:nvPicPr>
          <p:cNvPr id="9218" name="Picture 2" descr="Figure 8">
            <a:extLst>
              <a:ext uri="{FF2B5EF4-FFF2-40B4-BE49-F238E27FC236}">
                <a16:creationId xmlns:a16="http://schemas.microsoft.com/office/drawing/2014/main" id="{5A46DC2A-D64B-474A-B31B-CEF21A7CA45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17387" y="1120513"/>
            <a:ext cx="31750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10;&#10;Description automatically generated">
            <a:extLst>
              <a:ext uri="{FF2B5EF4-FFF2-40B4-BE49-F238E27FC236}">
                <a16:creationId xmlns:a16="http://schemas.microsoft.com/office/drawing/2014/main" id="{B896FD97-BCFB-7C45-BC94-045DEF9172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32" y="1088200"/>
            <a:ext cx="2052183" cy="1700808"/>
          </a:xfrm>
          <a:prstGeom prst="rect">
            <a:avLst/>
          </a:prstGeom>
        </p:spPr>
      </p:pic>
      <p:cxnSp>
        <p:nvCxnSpPr>
          <p:cNvPr id="6" name="Straight Arrow Connector 5">
            <a:extLst>
              <a:ext uri="{FF2B5EF4-FFF2-40B4-BE49-F238E27FC236}">
                <a16:creationId xmlns:a16="http://schemas.microsoft.com/office/drawing/2014/main" id="{DAE846A9-B8BB-334E-A587-14CAC3ECD254}"/>
              </a:ext>
            </a:extLst>
          </p:cNvPr>
          <p:cNvCxnSpPr>
            <a:cxnSpLocks/>
          </p:cNvCxnSpPr>
          <p:nvPr/>
        </p:nvCxnSpPr>
        <p:spPr>
          <a:xfrm>
            <a:off x="936257" y="1852904"/>
            <a:ext cx="864096" cy="432048"/>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FD16AF-ABC1-2244-84D4-72E98F1B68EE}"/>
              </a:ext>
            </a:extLst>
          </p:cNvPr>
          <p:cNvCxnSpPr/>
          <p:nvPr/>
        </p:nvCxnSpPr>
        <p:spPr>
          <a:xfrm>
            <a:off x="1576192" y="1352352"/>
            <a:ext cx="331346" cy="816440"/>
          </a:xfrm>
          <a:prstGeom prst="straightConnector1">
            <a:avLst/>
          </a:prstGeom>
          <a:ln w="22225">
            <a:solidFill>
              <a:srgbClr val="92D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A94992E-D8DD-004D-8046-E78D572574C9}"/>
              </a:ext>
            </a:extLst>
          </p:cNvPr>
          <p:cNvSpPr txBox="1"/>
          <p:nvPr/>
        </p:nvSpPr>
        <p:spPr>
          <a:xfrm rot="1414782">
            <a:off x="839670" y="2066877"/>
            <a:ext cx="752129" cy="338554"/>
          </a:xfrm>
          <a:prstGeom prst="rect">
            <a:avLst/>
          </a:prstGeom>
          <a:noFill/>
        </p:spPr>
        <p:txBody>
          <a:bodyPr wrap="none" rtlCol="0">
            <a:spAutoFit/>
          </a:bodyPr>
          <a:lstStyle/>
          <a:p>
            <a:r>
              <a:rPr lang="en-GB" sz="1600">
                <a:solidFill>
                  <a:srgbClr val="FF0000"/>
                </a:solidFill>
              </a:rPr>
              <a:t>R</a:t>
            </a:r>
            <a:r>
              <a:rPr lang="en-IT" sz="1600">
                <a:solidFill>
                  <a:srgbClr val="FF0000"/>
                </a:solidFill>
              </a:rPr>
              <a:t>ecoil</a:t>
            </a:r>
          </a:p>
        </p:txBody>
      </p:sp>
      <p:sp>
        <p:nvSpPr>
          <p:cNvPr id="9" name="TextBox 8">
            <a:extLst>
              <a:ext uri="{FF2B5EF4-FFF2-40B4-BE49-F238E27FC236}">
                <a16:creationId xmlns:a16="http://schemas.microsoft.com/office/drawing/2014/main" id="{13E3ED9D-6D08-4F47-A7E5-B55A67A5BE9E}"/>
              </a:ext>
            </a:extLst>
          </p:cNvPr>
          <p:cNvSpPr txBox="1"/>
          <p:nvPr/>
        </p:nvSpPr>
        <p:spPr>
          <a:xfrm rot="4196619">
            <a:off x="1532778" y="1483925"/>
            <a:ext cx="720069" cy="338554"/>
          </a:xfrm>
          <a:prstGeom prst="rect">
            <a:avLst/>
          </a:prstGeom>
          <a:noFill/>
        </p:spPr>
        <p:txBody>
          <a:bodyPr wrap="none" rtlCol="0">
            <a:spAutoFit/>
          </a:bodyPr>
          <a:lstStyle/>
          <a:p>
            <a:r>
              <a:rPr lang="en-IT" sz="1600">
                <a:solidFill>
                  <a:srgbClr val="92D050"/>
                </a:solidFill>
              </a:rPr>
              <a:t>Direct</a:t>
            </a:r>
          </a:p>
        </p:txBody>
      </p:sp>
      <p:sp>
        <p:nvSpPr>
          <p:cNvPr id="4" name="TextBox 3">
            <a:extLst>
              <a:ext uri="{FF2B5EF4-FFF2-40B4-BE49-F238E27FC236}">
                <a16:creationId xmlns:a16="http://schemas.microsoft.com/office/drawing/2014/main" id="{6D30ACCD-239F-674E-91B3-2B9BA4324D5F}"/>
              </a:ext>
            </a:extLst>
          </p:cNvPr>
          <p:cNvSpPr txBox="1"/>
          <p:nvPr/>
        </p:nvSpPr>
        <p:spPr>
          <a:xfrm>
            <a:off x="4336972" y="404664"/>
            <a:ext cx="4785284" cy="369332"/>
          </a:xfrm>
          <a:prstGeom prst="rect">
            <a:avLst/>
          </a:prstGeom>
          <a:noFill/>
        </p:spPr>
        <p:txBody>
          <a:bodyPr wrap="none" rtlCol="0">
            <a:spAutoFit/>
          </a:bodyPr>
          <a:lstStyle/>
          <a:p>
            <a:r>
              <a:rPr lang="en-IT" baseline="30000"/>
              <a:t>8</a:t>
            </a:r>
            <a:r>
              <a:rPr lang="en-IT"/>
              <a:t>B+</a:t>
            </a:r>
            <a:r>
              <a:rPr lang="en-IT" baseline="30000"/>
              <a:t>208</a:t>
            </a:r>
            <a:r>
              <a:rPr lang="en-IT"/>
              <a:t>Pb @ 72AMeV p angular distribution </a:t>
            </a:r>
          </a:p>
        </p:txBody>
      </p:sp>
      <p:sp>
        <p:nvSpPr>
          <p:cNvPr id="10" name="Rectangle 9">
            <a:extLst>
              <a:ext uri="{FF2B5EF4-FFF2-40B4-BE49-F238E27FC236}">
                <a16:creationId xmlns:a16="http://schemas.microsoft.com/office/drawing/2014/main" id="{FA0B7B2F-0D0C-E244-8A49-C940B6F203C1}"/>
              </a:ext>
            </a:extLst>
          </p:cNvPr>
          <p:cNvSpPr/>
          <p:nvPr/>
        </p:nvSpPr>
        <p:spPr>
          <a:xfrm>
            <a:off x="304800" y="3453008"/>
            <a:ext cx="3893127" cy="2031325"/>
          </a:xfrm>
          <a:prstGeom prst="rect">
            <a:avLst/>
          </a:prstGeom>
          <a:solidFill>
            <a:schemeClr val="bg1">
              <a:lumMod val="75000"/>
            </a:schemeClr>
          </a:solidFill>
        </p:spPr>
        <p:txBody>
          <a:bodyPr wrap="square">
            <a:spAutoFit/>
          </a:bodyPr>
          <a:lstStyle/>
          <a:p>
            <a:r>
              <a:rPr lang="en-GB" dirty="0">
                <a:latin typeface="Arial" panose="020B0604020202020204" pitchFamily="34" charset="0"/>
                <a:cs typeface="Arial" panose="020B0604020202020204" pitchFamily="34" charset="0"/>
              </a:rPr>
              <a:t>The core-target Coulomb effect is basically a recoil effect for which the difference between a neutron and a proton is that the proton looks “more effectively” bound. The same is found for the nuclear breakup contribution.</a:t>
            </a:r>
            <a:r>
              <a:rPr lang="en-GB" dirty="0"/>
              <a:t> </a:t>
            </a: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7C16BC3-820D-BF42-891B-40472CDD9022}"/>
              </a:ext>
            </a:extLst>
          </p:cNvPr>
          <p:cNvSpPr/>
          <p:nvPr/>
        </p:nvSpPr>
        <p:spPr>
          <a:xfrm>
            <a:off x="1907538" y="5732834"/>
            <a:ext cx="6453399" cy="307777"/>
          </a:xfrm>
          <a:prstGeom prst="rect">
            <a:avLst/>
          </a:prstGeom>
        </p:spPr>
        <p:txBody>
          <a:bodyPr wrap="square">
            <a:spAutoFit/>
          </a:bodyPr>
          <a:lstStyle/>
          <a:p>
            <a:r>
              <a:rPr lang="en-GB" sz="1400" dirty="0"/>
              <a:t>R. Kumar and A. Bonaccorso Phys. Rev. C.84.014613, 2011 </a:t>
            </a:r>
          </a:p>
        </p:txBody>
      </p:sp>
    </p:spTree>
    <p:extLst>
      <p:ext uri="{BB962C8B-B14F-4D97-AF65-F5344CB8AC3E}">
        <p14:creationId xmlns:p14="http://schemas.microsoft.com/office/powerpoint/2010/main" val="221641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094B48-A83E-2E4E-86DF-DDC4DAD43C12}"/>
              </a:ext>
            </a:extLst>
          </p:cNvPr>
          <p:cNvSpPr/>
          <p:nvPr/>
        </p:nvSpPr>
        <p:spPr>
          <a:xfrm>
            <a:off x="5222161" y="1194435"/>
            <a:ext cx="3557427" cy="422558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1" baseline="30000" dirty="0">
                <a:solidFill>
                  <a:schemeClr val="tx1">
                    <a:alpha val="60000"/>
                  </a:schemeClr>
                </a:solidFill>
                <a:latin typeface="+mn-lt"/>
                <a:cs typeface="+mn-cs"/>
              </a:rPr>
              <a:t>8</a:t>
            </a:r>
            <a:r>
              <a:rPr lang="en-US" sz="1700" b="1" dirty="0">
                <a:solidFill>
                  <a:schemeClr val="tx1">
                    <a:alpha val="60000"/>
                  </a:schemeClr>
                </a:solidFill>
                <a:latin typeface="+mn-lt"/>
                <a:cs typeface="+mn-cs"/>
              </a:rPr>
              <a:t>B+</a:t>
            </a:r>
            <a:r>
              <a:rPr lang="en-US" sz="1700" b="1" baseline="30000" dirty="0">
                <a:solidFill>
                  <a:schemeClr val="tx1">
                    <a:alpha val="60000"/>
                  </a:schemeClr>
                </a:solidFill>
                <a:latin typeface="+mn-lt"/>
                <a:cs typeface="+mn-cs"/>
              </a:rPr>
              <a:t>64</a:t>
            </a:r>
            <a:r>
              <a:rPr lang="en-US" sz="1700" b="1" dirty="0">
                <a:solidFill>
                  <a:schemeClr val="tx1">
                    <a:alpha val="60000"/>
                  </a:schemeClr>
                </a:solidFill>
                <a:latin typeface="+mn-lt"/>
                <a:cs typeface="+mn-cs"/>
              </a:rPr>
              <a:t>Zn CDCC calculations</a:t>
            </a:r>
          </a:p>
        </p:txBody>
      </p:sp>
      <p:sp>
        <p:nvSpPr>
          <p:cNvPr id="2" name="Date Placeholder 1">
            <a:extLst>
              <a:ext uri="{FF2B5EF4-FFF2-40B4-BE49-F238E27FC236}">
                <a16:creationId xmlns:a16="http://schemas.microsoft.com/office/drawing/2014/main" id="{53635510-C90F-1541-9D83-525171025F52}"/>
              </a:ext>
            </a:extLst>
          </p:cNvPr>
          <p:cNvSpPr>
            <a:spLocks noGrp="1"/>
          </p:cNvSpPr>
          <p:nvPr>
            <p:ph type="dt" sz="half" idx="10"/>
          </p:nvPr>
        </p:nvSpPr>
        <p:spPr>
          <a:xfrm>
            <a:off x="575071" y="6375679"/>
            <a:ext cx="1968300" cy="348462"/>
          </a:xfrm>
        </p:spPr>
        <p:txBody>
          <a:bodyPr vert="horz" lIns="91440" tIns="45720" rIns="91440" bIns="45720" rtlCol="0" anchor="ctr">
            <a:normAutofit/>
          </a:bodyPr>
          <a:lstStyle/>
          <a:p>
            <a:pPr>
              <a:spcAft>
                <a:spcPts val="600"/>
              </a:spcAft>
              <a:defRPr/>
            </a:pPr>
            <a:r>
              <a:rPr lang="en-US">
                <a:solidFill>
                  <a:srgbClr val="000000">
                    <a:alpha val="60000"/>
                  </a:srgbClr>
                </a:solidFill>
              </a:rPr>
              <a:t>Reaction Seminar</a:t>
            </a:r>
          </a:p>
        </p:txBody>
      </p:sp>
      <p:sp>
        <p:nvSpPr>
          <p:cNvPr id="3" name="Footer Placeholder 2">
            <a:extLst>
              <a:ext uri="{FF2B5EF4-FFF2-40B4-BE49-F238E27FC236}">
                <a16:creationId xmlns:a16="http://schemas.microsoft.com/office/drawing/2014/main" id="{79E4BBD3-16EA-2445-AF18-7578BAEC0444}"/>
              </a:ext>
            </a:extLst>
          </p:cNvPr>
          <p:cNvSpPr>
            <a:spLocks noGrp="1"/>
          </p:cNvSpPr>
          <p:nvPr>
            <p:ph type="ftr" sz="quarter" idx="11"/>
          </p:nvPr>
        </p:nvSpPr>
        <p:spPr>
          <a:xfrm>
            <a:off x="2678654" y="6375679"/>
            <a:ext cx="2407057" cy="345796"/>
          </a:xfrm>
        </p:spPr>
        <p:txBody>
          <a:bodyPr vert="horz" lIns="91440" tIns="45720" rIns="91440" bIns="45720" rtlCol="0" anchor="ctr">
            <a:normAutofit/>
          </a:bodyPr>
          <a:lstStyle/>
          <a:p>
            <a:pPr algn="r">
              <a:spcAft>
                <a:spcPts val="600"/>
              </a:spcAft>
              <a:defRPr/>
            </a:pPr>
            <a:r>
              <a:rPr lang="en-US" kern="1200">
                <a:solidFill>
                  <a:srgbClr val="000000">
                    <a:alpha val="60000"/>
                  </a:srgbClr>
                </a:solidFill>
                <a:latin typeface="+mn-lt"/>
                <a:ea typeface="+mn-ea"/>
                <a:cs typeface="+mn-cs"/>
              </a:rPr>
              <a:t>Alessia Di Pietro,INFN-LNS</a:t>
            </a:r>
          </a:p>
        </p:txBody>
      </p:sp>
      <p:pic>
        <p:nvPicPr>
          <p:cNvPr id="12" name="Picture 4" descr="Figure 5">
            <a:extLst>
              <a:ext uri="{FF2B5EF4-FFF2-40B4-BE49-F238E27FC236}">
                <a16:creationId xmlns:a16="http://schemas.microsoft.com/office/drawing/2014/main" id="{F0874DA3-9402-AF46-85DC-EA5CFDDD76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930" y="1569876"/>
            <a:ext cx="4213448" cy="3235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29D6CB6-97CD-1846-BB65-D4AF0BCBD25A}"/>
              </a:ext>
            </a:extLst>
          </p:cNvPr>
          <p:cNvSpPr/>
          <p:nvPr/>
        </p:nvSpPr>
        <p:spPr>
          <a:xfrm>
            <a:off x="5586791" y="1770270"/>
            <a:ext cx="2662138" cy="3416320"/>
          </a:xfrm>
          <a:prstGeom prst="rect">
            <a:avLst/>
          </a:prstGeom>
          <a:solidFill>
            <a:schemeClr val="bg1">
              <a:lumMod val="75000"/>
            </a:schemeClr>
          </a:solidFill>
        </p:spPr>
        <p:txBody>
          <a:bodyPr wrap="square">
            <a:spAutoFit/>
          </a:bodyPr>
          <a:lstStyle/>
          <a:p>
            <a:r>
              <a:rPr lang="en-GB" dirty="0"/>
              <a:t>The Coulomb and centrifugal barriers experienced by the valence proton in the ground state of </a:t>
            </a:r>
            <a:r>
              <a:rPr lang="en-GB" baseline="30000" dirty="0"/>
              <a:t>8</a:t>
            </a:r>
            <a:r>
              <a:rPr lang="en-GB" dirty="0"/>
              <a:t>B, which do not exist for the valence neutron in the ground state of </a:t>
            </a:r>
            <a:r>
              <a:rPr lang="en-GB" baseline="30000" dirty="0"/>
              <a:t>11</a:t>
            </a:r>
            <a:r>
              <a:rPr lang="en-GB" dirty="0"/>
              <a:t>Be, are found to be the reason for the differences in the angular distributions</a:t>
            </a:r>
            <a:endParaRPr lang="en-IT" dirty="0"/>
          </a:p>
        </p:txBody>
      </p:sp>
      <p:sp>
        <p:nvSpPr>
          <p:cNvPr id="4" name="TextBox 3">
            <a:extLst>
              <a:ext uri="{FF2B5EF4-FFF2-40B4-BE49-F238E27FC236}">
                <a16:creationId xmlns:a16="http://schemas.microsoft.com/office/drawing/2014/main" id="{E47493AC-4D63-284A-8511-19AEB6F6C9C4}"/>
              </a:ext>
            </a:extLst>
          </p:cNvPr>
          <p:cNvSpPr txBox="1"/>
          <p:nvPr/>
        </p:nvSpPr>
        <p:spPr>
          <a:xfrm>
            <a:off x="2032289" y="1009769"/>
            <a:ext cx="2154757" cy="369332"/>
          </a:xfrm>
          <a:prstGeom prst="rect">
            <a:avLst/>
          </a:prstGeom>
          <a:noFill/>
        </p:spPr>
        <p:txBody>
          <a:bodyPr wrap="none" rtlCol="0">
            <a:spAutoFit/>
          </a:bodyPr>
          <a:lstStyle/>
          <a:p>
            <a:r>
              <a:rPr lang="en-IT" baseline="30000" dirty="0"/>
              <a:t>8</a:t>
            </a:r>
            <a:r>
              <a:rPr lang="en-IT" dirty="0"/>
              <a:t>B+</a:t>
            </a:r>
            <a:r>
              <a:rPr lang="en-IT" baseline="30000" dirty="0"/>
              <a:t>64</a:t>
            </a:r>
            <a:r>
              <a:rPr lang="en-IT" dirty="0"/>
              <a:t>Zn @ 32 MeV</a:t>
            </a:r>
          </a:p>
        </p:txBody>
      </p:sp>
      <p:sp>
        <p:nvSpPr>
          <p:cNvPr id="15" name="Rectangle 14">
            <a:extLst>
              <a:ext uri="{FF2B5EF4-FFF2-40B4-BE49-F238E27FC236}">
                <a16:creationId xmlns:a16="http://schemas.microsoft.com/office/drawing/2014/main" id="{29767B2C-7EE8-514F-B8CE-9C150AD564F7}"/>
              </a:ext>
            </a:extLst>
          </p:cNvPr>
          <p:cNvSpPr/>
          <p:nvPr/>
        </p:nvSpPr>
        <p:spPr>
          <a:xfrm>
            <a:off x="5586791" y="5562370"/>
            <a:ext cx="4572000" cy="523220"/>
          </a:xfrm>
          <a:prstGeom prst="rect">
            <a:avLst/>
          </a:prstGeom>
        </p:spPr>
        <p:txBody>
          <a:bodyPr>
            <a:spAutoFit/>
          </a:bodyPr>
          <a:lstStyle/>
          <a:p>
            <a:r>
              <a:rPr lang="en-GB" sz="1400" dirty="0">
                <a:solidFill>
                  <a:srgbClr val="555555"/>
                </a:solidFill>
                <a:latin typeface="Proxima Nova"/>
              </a:rPr>
              <a:t>Y. Y. Yang, X. Liu, and D. Y. Pang  </a:t>
            </a:r>
          </a:p>
          <a:p>
            <a:r>
              <a:rPr lang="en-GB" sz="1400" dirty="0">
                <a:solidFill>
                  <a:srgbClr val="555555"/>
                </a:solidFill>
                <a:latin typeface="Proxima Nova"/>
              </a:rPr>
              <a:t>Phys. Rev. C </a:t>
            </a:r>
            <a:r>
              <a:rPr lang="en-GB" sz="1400" b="1" dirty="0">
                <a:solidFill>
                  <a:srgbClr val="555555"/>
                </a:solidFill>
                <a:latin typeface="Proxima Nova"/>
              </a:rPr>
              <a:t>94</a:t>
            </a:r>
            <a:r>
              <a:rPr lang="en-GB" sz="1400" dirty="0">
                <a:solidFill>
                  <a:srgbClr val="555555"/>
                </a:solidFill>
                <a:latin typeface="Proxima Nova"/>
              </a:rPr>
              <a:t>, 034614, 2016</a:t>
            </a:r>
            <a:endParaRPr lang="en-GB" sz="1400" b="0" i="0" u="none" strike="noStrike" dirty="0">
              <a:solidFill>
                <a:srgbClr val="555555"/>
              </a:solidFill>
              <a:effectLst/>
              <a:latin typeface="Proxima Nova"/>
            </a:endParaRPr>
          </a:p>
        </p:txBody>
      </p:sp>
    </p:spTree>
    <p:extLst>
      <p:ext uri="{BB962C8B-B14F-4D97-AF65-F5344CB8AC3E}">
        <p14:creationId xmlns:p14="http://schemas.microsoft.com/office/powerpoint/2010/main" val="179058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3">
            <a:extLst>
              <a:ext uri="{FF2B5EF4-FFF2-40B4-BE49-F238E27FC236}">
                <a16:creationId xmlns:a16="http://schemas.microsoft.com/office/drawing/2014/main" id="{25A998F9-8AFD-D644-9986-DBC1CB2E45F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82600" y="868517"/>
            <a:ext cx="3968749" cy="51209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gure 4">
            <a:extLst>
              <a:ext uri="{FF2B5EF4-FFF2-40B4-BE49-F238E27FC236}">
                <a16:creationId xmlns:a16="http://schemas.microsoft.com/office/drawing/2014/main" id="{212CA378-AFE3-DE46-BC26-48DFA7445E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92648" y="2000250"/>
            <a:ext cx="3968751"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8D03369-8D0B-8D41-AE10-1CF4439500B6}"/>
              </a:ext>
            </a:extLst>
          </p:cNvPr>
          <p:cNvSpPr>
            <a:spLocks noGrp="1"/>
          </p:cNvSpPr>
          <p:nvPr>
            <p:ph type="dt" sz="half" idx="10"/>
          </p:nvPr>
        </p:nvSpPr>
        <p:spPr>
          <a:xfrm>
            <a:off x="628650" y="6356350"/>
            <a:ext cx="2057400" cy="365125"/>
          </a:xfrm>
        </p:spPr>
        <p:txBody>
          <a:bodyPr>
            <a:normAutofit/>
          </a:bodyPr>
          <a:lstStyle/>
          <a:p>
            <a:pPr>
              <a:spcAft>
                <a:spcPts val="600"/>
              </a:spcAft>
              <a:defRPr/>
            </a:pPr>
            <a:r>
              <a:rPr lang="it-IT"/>
              <a:t>Reaction Seminar</a:t>
            </a:r>
          </a:p>
        </p:txBody>
      </p:sp>
      <p:sp>
        <p:nvSpPr>
          <p:cNvPr id="3" name="Footer Placeholder 2">
            <a:extLst>
              <a:ext uri="{FF2B5EF4-FFF2-40B4-BE49-F238E27FC236}">
                <a16:creationId xmlns:a16="http://schemas.microsoft.com/office/drawing/2014/main" id="{BA764A87-AA00-C641-87E1-87157FDDC9F3}"/>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Alessia Di Pietro,INFN-LNS</a:t>
            </a:r>
            <a:endParaRPr lang="it-IT"/>
          </a:p>
        </p:txBody>
      </p:sp>
      <p:sp>
        <p:nvSpPr>
          <p:cNvPr id="6" name="Pentagon 5">
            <a:extLst>
              <a:ext uri="{FF2B5EF4-FFF2-40B4-BE49-F238E27FC236}">
                <a16:creationId xmlns:a16="http://schemas.microsoft.com/office/drawing/2014/main" id="{86CED930-505A-4A4C-A4EE-3FB8061A6362}"/>
              </a:ext>
            </a:extLst>
          </p:cNvPr>
          <p:cNvSpPr/>
          <p:nvPr/>
        </p:nvSpPr>
        <p:spPr>
          <a:xfrm>
            <a:off x="5538986" y="2276872"/>
            <a:ext cx="576064" cy="28803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aseline="30000"/>
              <a:t>8</a:t>
            </a:r>
            <a:r>
              <a:rPr lang="it-IT"/>
              <a:t>B</a:t>
            </a:r>
          </a:p>
        </p:txBody>
      </p:sp>
      <p:sp>
        <p:nvSpPr>
          <p:cNvPr id="7" name="TextBox 6">
            <a:extLst>
              <a:ext uri="{FF2B5EF4-FFF2-40B4-BE49-F238E27FC236}">
                <a16:creationId xmlns:a16="http://schemas.microsoft.com/office/drawing/2014/main" id="{4F3E877C-67B0-0545-87E5-56622F4CED41}"/>
              </a:ext>
            </a:extLst>
          </p:cNvPr>
          <p:cNvSpPr txBox="1"/>
          <p:nvPr/>
        </p:nvSpPr>
        <p:spPr>
          <a:xfrm>
            <a:off x="2721165" y="268541"/>
            <a:ext cx="3156633" cy="461665"/>
          </a:xfrm>
          <a:prstGeom prst="rect">
            <a:avLst/>
          </a:prstGeom>
          <a:noFill/>
        </p:spPr>
        <p:txBody>
          <a:bodyPr wrap="none" rtlCol="0">
            <a:spAutoFit/>
          </a:bodyPr>
          <a:lstStyle/>
          <a:p>
            <a:r>
              <a:rPr lang="it-IT" sz="2400" baseline="30000"/>
              <a:t>8</a:t>
            </a:r>
            <a:r>
              <a:rPr lang="it-IT" sz="2400"/>
              <a:t>B+</a:t>
            </a:r>
            <a:r>
              <a:rPr lang="it-IT" sz="2400" baseline="30000"/>
              <a:t>27</a:t>
            </a:r>
            <a:r>
              <a:rPr lang="it-IT" sz="2400"/>
              <a:t>Al @ 15,22 </a:t>
            </a:r>
            <a:r>
              <a:rPr lang="it-IT" sz="2400" err="1"/>
              <a:t>MeV</a:t>
            </a:r>
            <a:endParaRPr lang="it-IT" sz="2400"/>
          </a:p>
        </p:txBody>
      </p:sp>
      <p:sp>
        <p:nvSpPr>
          <p:cNvPr id="4" name="Rectangle 3">
            <a:extLst>
              <a:ext uri="{FF2B5EF4-FFF2-40B4-BE49-F238E27FC236}">
                <a16:creationId xmlns:a16="http://schemas.microsoft.com/office/drawing/2014/main" id="{7808D565-8632-A342-BC2C-5F23F99BD343}"/>
              </a:ext>
            </a:extLst>
          </p:cNvPr>
          <p:cNvSpPr/>
          <p:nvPr/>
        </p:nvSpPr>
        <p:spPr>
          <a:xfrm>
            <a:off x="5237544" y="5360828"/>
            <a:ext cx="5631084" cy="307777"/>
          </a:xfrm>
          <a:prstGeom prst="rect">
            <a:avLst/>
          </a:prstGeom>
        </p:spPr>
        <p:txBody>
          <a:bodyPr wrap="square">
            <a:spAutoFit/>
          </a:bodyPr>
          <a:lstStyle/>
          <a:p>
            <a:r>
              <a:rPr lang="en-GB" sz="1400" dirty="0">
                <a:latin typeface="Helvetica" pitchFamily="2" charset="0"/>
              </a:rPr>
              <a:t>V. </a:t>
            </a:r>
            <a:r>
              <a:rPr lang="en-GB" sz="1400" dirty="0" err="1">
                <a:latin typeface="Helvetica" pitchFamily="2" charset="0"/>
              </a:rPr>
              <a:t>Morcelle</a:t>
            </a:r>
            <a:r>
              <a:rPr lang="en-GB" sz="1400" dirty="0">
                <a:latin typeface="Helvetica" pitchFamily="2" charset="0"/>
              </a:rPr>
              <a:t> Phys. Rev. C 95 (2017)014615.</a:t>
            </a:r>
            <a:endParaRPr lang="en-GB" sz="1400" dirty="0">
              <a:effectLst/>
              <a:latin typeface="Helvetica" pitchFamily="2" charset="0"/>
            </a:endParaRPr>
          </a:p>
        </p:txBody>
      </p:sp>
    </p:spTree>
    <p:extLst>
      <p:ext uri="{BB962C8B-B14F-4D97-AF65-F5344CB8AC3E}">
        <p14:creationId xmlns:p14="http://schemas.microsoft.com/office/powerpoint/2010/main" val="185349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Reaction Seminar</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6" name="TextBox 5"/>
          <p:cNvSpPr txBox="1"/>
          <p:nvPr/>
        </p:nvSpPr>
        <p:spPr>
          <a:xfrm>
            <a:off x="577188" y="599715"/>
            <a:ext cx="6311664" cy="5509200"/>
          </a:xfrm>
          <a:prstGeom prst="rect">
            <a:avLst/>
          </a:prstGeom>
          <a:noFill/>
        </p:spPr>
        <p:txBody>
          <a:bodyPr wrap="none" rtlCol="0">
            <a:spAutoFit/>
          </a:bodyPr>
          <a:lstStyle/>
          <a:p>
            <a:pPr marL="342900" indent="-342900">
              <a:buClr>
                <a:srgbClr val="000099"/>
              </a:buClr>
            </a:pPr>
            <a:endParaRPr lang="it-IT"/>
          </a:p>
          <a:p>
            <a:pPr marL="342900" indent="-342900">
              <a:buClr>
                <a:srgbClr val="000099"/>
              </a:buClr>
              <a:buFont typeface="Wingdings" charset="2"/>
              <a:buChar char="ü"/>
            </a:pPr>
            <a:endParaRPr lang="it-IT" sz="1000"/>
          </a:p>
          <a:p>
            <a:pPr marL="342900" indent="-342900">
              <a:buClr>
                <a:srgbClr val="000099"/>
              </a:buClr>
            </a:pPr>
            <a:r>
              <a:rPr lang="it-IT"/>
              <a:t>Interplay </a:t>
            </a:r>
            <a:r>
              <a:rPr lang="it-IT" err="1"/>
              <a:t>between</a:t>
            </a:r>
            <a:r>
              <a:rPr lang="it-IT"/>
              <a:t> </a:t>
            </a:r>
            <a:r>
              <a:rPr lang="it-IT" err="1"/>
              <a:t>reaction</a:t>
            </a:r>
            <a:r>
              <a:rPr lang="it-IT"/>
              <a:t> and </a:t>
            </a:r>
            <a:r>
              <a:rPr lang="it-IT" err="1"/>
              <a:t>structure</a:t>
            </a:r>
            <a:endParaRPr lang="it-IT"/>
          </a:p>
          <a:p>
            <a:pPr marL="342900" indent="-342900">
              <a:buClr>
                <a:srgbClr val="000099"/>
              </a:buClr>
              <a:buFont typeface="Wingdings" charset="2"/>
              <a:buChar char="ü"/>
            </a:pPr>
            <a:endParaRPr lang="it-IT"/>
          </a:p>
          <a:p>
            <a:pPr marL="342900" indent="-342900">
              <a:buClr>
                <a:srgbClr val="000099"/>
              </a:buClr>
              <a:buFont typeface="Wingdings" charset="2"/>
              <a:buChar char="ü"/>
              <a:tabLst>
                <a:tab pos="355600" algn="l"/>
              </a:tabLst>
            </a:pPr>
            <a:r>
              <a:rPr lang="it-IT" err="1"/>
              <a:t>Peculiarities</a:t>
            </a:r>
            <a:r>
              <a:rPr lang="it-IT"/>
              <a:t> in the </a:t>
            </a:r>
            <a:r>
              <a:rPr lang="it-IT" err="1"/>
              <a:t>structure</a:t>
            </a:r>
            <a:r>
              <a:rPr lang="it-IT"/>
              <a:t> </a:t>
            </a:r>
            <a:r>
              <a:rPr lang="it-IT" err="1"/>
              <a:t>of</a:t>
            </a:r>
            <a:r>
              <a:rPr lang="it-IT"/>
              <a:t> light </a:t>
            </a:r>
            <a:r>
              <a:rPr lang="it-IT" err="1"/>
              <a:t>exotic</a:t>
            </a:r>
            <a:r>
              <a:rPr lang="it-IT"/>
              <a:t> nuclei</a:t>
            </a:r>
          </a:p>
          <a:p>
            <a:pPr marL="723900" indent="-342900">
              <a:buClr>
                <a:srgbClr val="000099"/>
              </a:buClr>
            </a:pPr>
            <a:endParaRPr lang="it-IT"/>
          </a:p>
          <a:p>
            <a:pPr marL="723900" indent="-342900">
              <a:buClr>
                <a:srgbClr val="000099"/>
              </a:buClr>
              <a:buFont typeface="Arial"/>
              <a:buChar char="•"/>
            </a:pPr>
            <a:r>
              <a:rPr lang="it-IT" err="1"/>
              <a:t>Skin</a:t>
            </a:r>
            <a:endParaRPr lang="it-IT"/>
          </a:p>
          <a:p>
            <a:pPr marL="723900" indent="-342900">
              <a:buClr>
                <a:srgbClr val="000099"/>
              </a:buClr>
              <a:buFont typeface="Arial"/>
              <a:buChar char="•"/>
            </a:pPr>
            <a:r>
              <a:rPr lang="it-IT" err="1"/>
              <a:t>Halo</a:t>
            </a:r>
            <a:endParaRPr lang="it-IT"/>
          </a:p>
          <a:p>
            <a:pPr marL="723900" indent="-342900">
              <a:buClr>
                <a:srgbClr val="000099"/>
              </a:buClr>
              <a:buFont typeface="Arial"/>
              <a:buChar char="•"/>
            </a:pPr>
            <a:r>
              <a:rPr lang="it-IT" err="1"/>
              <a:t>Clusters</a:t>
            </a:r>
            <a:endParaRPr lang="it-IT"/>
          </a:p>
          <a:p>
            <a:pPr marL="723900" indent="-342900">
              <a:buClr>
                <a:srgbClr val="000099"/>
              </a:buClr>
            </a:pPr>
            <a:endParaRPr lang="it-IT"/>
          </a:p>
          <a:p>
            <a:pPr marL="355600" indent="-342900">
              <a:buClr>
                <a:srgbClr val="000099"/>
              </a:buClr>
              <a:buFont typeface="Wingdings" charset="2"/>
              <a:buChar char="ü"/>
            </a:pPr>
            <a:r>
              <a:rPr lang="it-IT" err="1"/>
              <a:t>Structure</a:t>
            </a:r>
            <a:r>
              <a:rPr lang="it-IT"/>
              <a:t>  </a:t>
            </a:r>
            <a:r>
              <a:rPr lang="it-IT" err="1"/>
              <a:t>effects</a:t>
            </a:r>
            <a:r>
              <a:rPr lang="it-IT"/>
              <a:t> on </a:t>
            </a:r>
            <a:r>
              <a:rPr lang="it-IT" err="1"/>
              <a:t>reaction</a:t>
            </a:r>
            <a:r>
              <a:rPr lang="it-IT"/>
              <a:t> </a:t>
            </a:r>
            <a:r>
              <a:rPr lang="it-IT" err="1"/>
              <a:t>dynamics</a:t>
            </a:r>
            <a:endParaRPr lang="it-IT"/>
          </a:p>
          <a:p>
            <a:pPr marL="355600" indent="-342900">
              <a:buClr>
                <a:srgbClr val="000099"/>
              </a:buClr>
              <a:buFont typeface="Wingdings" charset="2"/>
              <a:buChar char="ü"/>
            </a:pPr>
            <a:endParaRPr lang="it-IT"/>
          </a:p>
          <a:p>
            <a:pPr marL="712788" indent="-338138">
              <a:buClr>
                <a:srgbClr val="000099"/>
              </a:buClr>
              <a:buFont typeface="Arial" panose="020B0604020202020204" pitchFamily="34" charset="0"/>
              <a:buChar char="•"/>
            </a:pPr>
            <a:r>
              <a:rPr lang="it-IT" err="1"/>
              <a:t>Highlights</a:t>
            </a:r>
            <a:r>
              <a:rPr lang="it-IT"/>
              <a:t> of </a:t>
            </a:r>
            <a:r>
              <a:rPr lang="it-IT" err="1"/>
              <a:t>results</a:t>
            </a:r>
            <a:r>
              <a:rPr lang="it-IT"/>
              <a:t> with </a:t>
            </a:r>
            <a:r>
              <a:rPr lang="it-IT" err="1"/>
              <a:t>n-halo</a:t>
            </a:r>
            <a:r>
              <a:rPr lang="it-IT"/>
              <a:t> </a:t>
            </a:r>
            <a:r>
              <a:rPr lang="it-IT" err="1"/>
              <a:t>beams</a:t>
            </a:r>
            <a:endParaRPr lang="it-IT"/>
          </a:p>
          <a:p>
            <a:pPr marL="712788" indent="-338138">
              <a:buClr>
                <a:srgbClr val="000099"/>
              </a:buClr>
              <a:buFont typeface="Arial" panose="020B0604020202020204" pitchFamily="34" charset="0"/>
              <a:buChar char="•"/>
            </a:pPr>
            <a:r>
              <a:rPr lang="it-IT"/>
              <a:t>Preliminary </a:t>
            </a:r>
            <a:r>
              <a:rPr lang="it-IT" err="1"/>
              <a:t>results</a:t>
            </a:r>
            <a:r>
              <a:rPr lang="it-IT"/>
              <a:t> of </a:t>
            </a:r>
            <a:r>
              <a:rPr lang="it-IT" baseline="30000"/>
              <a:t>11</a:t>
            </a:r>
            <a:r>
              <a:rPr lang="it-IT"/>
              <a:t>Li+</a:t>
            </a:r>
            <a:r>
              <a:rPr lang="it-IT" baseline="30000"/>
              <a:t>64</a:t>
            </a:r>
            <a:r>
              <a:rPr lang="it-IT"/>
              <a:t>Zn @ TRIUMF</a:t>
            </a:r>
          </a:p>
          <a:p>
            <a:pPr marL="712788" indent="-338138">
              <a:buClr>
                <a:srgbClr val="000099"/>
              </a:buClr>
              <a:buFont typeface="Arial" panose="020B0604020202020204" pitchFamily="34" charset="0"/>
              <a:buChar char="•"/>
            </a:pPr>
            <a:r>
              <a:rPr lang="it-IT"/>
              <a:t>The </a:t>
            </a:r>
            <a:r>
              <a:rPr lang="it-IT" err="1"/>
              <a:t>p-halo</a:t>
            </a:r>
            <a:r>
              <a:rPr lang="it-IT"/>
              <a:t> </a:t>
            </a:r>
            <a:r>
              <a:rPr lang="it-IT" err="1"/>
              <a:t>induced</a:t>
            </a:r>
            <a:r>
              <a:rPr lang="it-IT"/>
              <a:t> </a:t>
            </a:r>
            <a:r>
              <a:rPr lang="it-IT" err="1"/>
              <a:t>reaction</a:t>
            </a:r>
            <a:r>
              <a:rPr lang="it-IT"/>
              <a:t> </a:t>
            </a:r>
            <a:r>
              <a:rPr lang="it-IT" baseline="30000"/>
              <a:t>8</a:t>
            </a:r>
            <a:r>
              <a:rPr lang="it-IT"/>
              <a:t>B+</a:t>
            </a:r>
            <a:r>
              <a:rPr lang="it-IT" baseline="30000"/>
              <a:t>64</a:t>
            </a:r>
            <a:r>
              <a:rPr lang="it-IT"/>
              <a:t>Zn @ HIE-ISOLDE</a:t>
            </a:r>
          </a:p>
          <a:p>
            <a:pPr marL="355600" indent="-342900">
              <a:buClr>
                <a:srgbClr val="000099"/>
              </a:buClr>
              <a:buFont typeface="Wingdings" pitchFamily="2" charset="2"/>
              <a:buChar char="§"/>
            </a:pPr>
            <a:endParaRPr lang="it-IT"/>
          </a:p>
          <a:p>
            <a:pPr marL="723900" indent="-342900">
              <a:buClr>
                <a:srgbClr val="000099"/>
              </a:buClr>
            </a:pPr>
            <a:endParaRPr lang="it-IT"/>
          </a:p>
          <a:p>
            <a:pPr marL="355600" indent="-342900">
              <a:buClr>
                <a:srgbClr val="000099"/>
              </a:buClr>
              <a:buFont typeface="Wingdings" charset="2"/>
              <a:buChar char="ü"/>
            </a:pPr>
            <a:r>
              <a:rPr lang="it-IT" err="1"/>
              <a:t>Conclusions</a:t>
            </a:r>
            <a:endParaRPr lang="it-IT"/>
          </a:p>
          <a:p>
            <a:pPr marL="723900" indent="-342900">
              <a:buClr>
                <a:srgbClr val="000099"/>
              </a:buClr>
            </a:pPr>
            <a:endParaRPr lang="it-IT"/>
          </a:p>
          <a:p>
            <a:pPr marL="342900" indent="-342900">
              <a:buClr>
                <a:srgbClr val="000099"/>
              </a:buClr>
              <a:buFont typeface="Wingdings" charset="2"/>
              <a:buChar char="ü"/>
            </a:pPr>
            <a:endParaRPr lang="it-IT"/>
          </a:p>
        </p:txBody>
      </p:sp>
      <p:sp>
        <p:nvSpPr>
          <p:cNvPr id="7" name="TextBox 6"/>
          <p:cNvSpPr txBox="1"/>
          <p:nvPr/>
        </p:nvSpPr>
        <p:spPr>
          <a:xfrm>
            <a:off x="3851920" y="152974"/>
            <a:ext cx="1324402" cy="523220"/>
          </a:xfrm>
          <a:prstGeom prst="rect">
            <a:avLst/>
          </a:prstGeom>
          <a:solidFill>
            <a:schemeClr val="bg1"/>
          </a:solidFill>
          <a:effectLst/>
        </p:spPr>
        <p:txBody>
          <a:bodyPr wrap="none" rtlCol="0">
            <a:spAutoFit/>
          </a:bodyPr>
          <a:lstStyle/>
          <a:p>
            <a:r>
              <a:rPr lang="it-IT" sz="2800"/>
              <a:t>Outline</a:t>
            </a:r>
          </a:p>
        </p:txBody>
      </p:sp>
    </p:spTree>
    <p:extLst>
      <p:ext uri="{BB962C8B-B14F-4D97-AF65-F5344CB8AC3E}">
        <p14:creationId xmlns:p14="http://schemas.microsoft.com/office/powerpoint/2010/main" val="66331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185C9F7D-C151-4341-B5B7-CB72D6CA6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223" y="1336788"/>
            <a:ext cx="4131106" cy="2984724"/>
          </a:xfrm>
          <a:prstGeom prst="rect">
            <a:avLst/>
          </a:prstGeom>
        </p:spPr>
      </p:pic>
      <p:sp>
        <p:nvSpPr>
          <p:cNvPr id="2" name="Date Placeholder 1">
            <a:extLst>
              <a:ext uri="{FF2B5EF4-FFF2-40B4-BE49-F238E27FC236}">
                <a16:creationId xmlns:a16="http://schemas.microsoft.com/office/drawing/2014/main" id="{FFBF6CCD-8A08-A143-A68A-12C38D9FF1D2}"/>
              </a:ext>
            </a:extLst>
          </p:cNvPr>
          <p:cNvSpPr>
            <a:spLocks noGrp="1"/>
          </p:cNvSpPr>
          <p:nvPr>
            <p:ph type="dt" sz="half" idx="10"/>
          </p:nvPr>
        </p:nvSpPr>
        <p:spPr>
          <a:xfrm>
            <a:off x="628650" y="6356350"/>
            <a:ext cx="2057400" cy="365125"/>
          </a:xfrm>
        </p:spPr>
        <p:txBody>
          <a:bodyPr>
            <a:normAutofit/>
          </a:bodyPr>
          <a:lstStyle/>
          <a:p>
            <a:pPr>
              <a:spcAft>
                <a:spcPts val="600"/>
              </a:spcAft>
              <a:defRPr/>
            </a:pPr>
            <a:r>
              <a:rPr lang="it-IT"/>
              <a:t>Reaction Seminar</a:t>
            </a:r>
          </a:p>
        </p:txBody>
      </p:sp>
      <p:sp>
        <p:nvSpPr>
          <p:cNvPr id="3" name="Footer Placeholder 2">
            <a:extLst>
              <a:ext uri="{FF2B5EF4-FFF2-40B4-BE49-F238E27FC236}">
                <a16:creationId xmlns:a16="http://schemas.microsoft.com/office/drawing/2014/main" id="{EBEFBFBB-C4EC-EB4F-A7A9-5462CCBDD876}"/>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Alessia Di Pietro,INFN-LNS</a:t>
            </a:r>
            <a:endParaRPr lang="it-IT"/>
          </a:p>
        </p:txBody>
      </p:sp>
      <p:sp>
        <p:nvSpPr>
          <p:cNvPr id="6" name="Rectangle 5">
            <a:extLst>
              <a:ext uri="{FF2B5EF4-FFF2-40B4-BE49-F238E27FC236}">
                <a16:creationId xmlns:a16="http://schemas.microsoft.com/office/drawing/2014/main" id="{8C70B71E-21E5-6048-9CC9-BB49DD7D347A}"/>
              </a:ext>
            </a:extLst>
          </p:cNvPr>
          <p:cNvSpPr/>
          <p:nvPr/>
        </p:nvSpPr>
        <p:spPr>
          <a:xfrm>
            <a:off x="822960" y="5707337"/>
            <a:ext cx="2938625" cy="246221"/>
          </a:xfrm>
          <a:prstGeom prst="rect">
            <a:avLst/>
          </a:prstGeom>
        </p:spPr>
        <p:txBody>
          <a:bodyPr wrap="none">
            <a:spAutoFit/>
          </a:bodyPr>
          <a:lstStyle/>
          <a:p>
            <a:r>
              <a:rPr lang="en-GB" sz="1000" dirty="0">
                <a:latin typeface="Arial" panose="020B0604020202020204" pitchFamily="34" charset="0"/>
              </a:rPr>
              <a:t>E. Aguilera et al. Phys. Rev. C 79 (2009) 021601</a:t>
            </a:r>
            <a:endParaRPr lang="en-IT" sz="1000" dirty="0"/>
          </a:p>
        </p:txBody>
      </p:sp>
      <p:pic>
        <p:nvPicPr>
          <p:cNvPr id="5126" name="Picture 6" descr="Figure 1">
            <a:extLst>
              <a:ext uri="{FF2B5EF4-FFF2-40B4-BE49-F238E27FC236}">
                <a16:creationId xmlns:a16="http://schemas.microsoft.com/office/drawing/2014/main" id="{9EA8B0C2-8B0E-3345-A0B5-D4041BE64A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4934" y="505874"/>
            <a:ext cx="3643632" cy="49371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2915223-8C50-E942-8D80-BC02F6779944}"/>
              </a:ext>
            </a:extLst>
          </p:cNvPr>
          <p:cNvSpPr/>
          <p:nvPr/>
        </p:nvSpPr>
        <p:spPr>
          <a:xfrm>
            <a:off x="4592048" y="5568837"/>
            <a:ext cx="4551952" cy="523220"/>
          </a:xfrm>
          <a:prstGeom prst="rect">
            <a:avLst/>
          </a:prstGeom>
        </p:spPr>
        <p:txBody>
          <a:bodyPr wrap="none">
            <a:spAutoFit/>
          </a:bodyPr>
          <a:lstStyle/>
          <a:p>
            <a:r>
              <a:rPr lang="en-GB" sz="1400" dirty="0">
                <a:latin typeface="Arial" pitchFamily="34" charset="0"/>
                <a:cs typeface="Arial" pitchFamily="34" charset="0"/>
              </a:rPr>
              <a:t>J. </a:t>
            </a:r>
            <a:r>
              <a:rPr lang="en-GB" sz="1400" dirty="0" err="1">
                <a:latin typeface="Arial" pitchFamily="34" charset="0"/>
                <a:cs typeface="Arial" pitchFamily="34" charset="0"/>
              </a:rPr>
              <a:t>Lubian</a:t>
            </a:r>
            <a:r>
              <a:rPr lang="en-GB" sz="1400" dirty="0">
                <a:latin typeface="Arial" pitchFamily="34" charset="0"/>
                <a:cs typeface="Arial" pitchFamily="34" charset="0"/>
              </a:rPr>
              <a:t> et al Phys. Rev. C</a:t>
            </a:r>
            <a:r>
              <a:rPr lang="it-IT" sz="1400" dirty="0"/>
              <a:t> 79, 064605 (2009)  </a:t>
            </a:r>
          </a:p>
          <a:p>
            <a:r>
              <a:rPr lang="en-GB" sz="1400" dirty="0">
                <a:latin typeface="Arial" pitchFamily="34" charset="0"/>
                <a:cs typeface="Arial" pitchFamily="34" charset="0"/>
              </a:rPr>
              <a:t>data from E.F. Aguilera et al. PR C 79, 021601(R) 2009</a:t>
            </a:r>
            <a:endParaRPr lang="en-IT" sz="1400" dirty="0"/>
          </a:p>
        </p:txBody>
      </p:sp>
      <p:sp>
        <p:nvSpPr>
          <p:cNvPr id="9" name="Pentagon 8">
            <a:extLst>
              <a:ext uri="{FF2B5EF4-FFF2-40B4-BE49-F238E27FC236}">
                <a16:creationId xmlns:a16="http://schemas.microsoft.com/office/drawing/2014/main" id="{73E04430-58D7-1E46-9DC0-B4562F652152}"/>
              </a:ext>
            </a:extLst>
          </p:cNvPr>
          <p:cNvSpPr/>
          <p:nvPr/>
        </p:nvSpPr>
        <p:spPr>
          <a:xfrm>
            <a:off x="1250489" y="1764804"/>
            <a:ext cx="576064" cy="28803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aseline="30000" dirty="0"/>
              <a:t>8</a:t>
            </a:r>
            <a:r>
              <a:rPr lang="it-IT" dirty="0"/>
              <a:t>B</a:t>
            </a:r>
          </a:p>
        </p:txBody>
      </p:sp>
      <p:sp>
        <p:nvSpPr>
          <p:cNvPr id="10" name="TextBox 9">
            <a:extLst>
              <a:ext uri="{FF2B5EF4-FFF2-40B4-BE49-F238E27FC236}">
                <a16:creationId xmlns:a16="http://schemas.microsoft.com/office/drawing/2014/main" id="{E514ED65-873A-2142-91B5-EB2F09DCCDA9}"/>
              </a:ext>
            </a:extLst>
          </p:cNvPr>
          <p:cNvSpPr txBox="1"/>
          <p:nvPr/>
        </p:nvSpPr>
        <p:spPr>
          <a:xfrm>
            <a:off x="1086076" y="806227"/>
            <a:ext cx="3361818" cy="461665"/>
          </a:xfrm>
          <a:prstGeom prst="rect">
            <a:avLst/>
          </a:prstGeom>
          <a:noFill/>
        </p:spPr>
        <p:txBody>
          <a:bodyPr wrap="none" rtlCol="0">
            <a:spAutoFit/>
          </a:bodyPr>
          <a:lstStyle/>
          <a:p>
            <a:r>
              <a:rPr lang="it-IT" sz="2400" baseline="30000"/>
              <a:t>8</a:t>
            </a:r>
            <a:r>
              <a:rPr lang="it-IT" sz="2400"/>
              <a:t>B+</a:t>
            </a:r>
            <a:r>
              <a:rPr lang="it-IT" sz="2400" baseline="30000"/>
              <a:t>58</a:t>
            </a:r>
            <a:r>
              <a:rPr lang="it-IT" sz="2400"/>
              <a:t>Ni @ 20 - 30 </a:t>
            </a:r>
            <a:r>
              <a:rPr lang="it-IT" sz="2400" err="1"/>
              <a:t>MeV</a:t>
            </a:r>
            <a:endParaRPr lang="it-IT" sz="2400"/>
          </a:p>
        </p:txBody>
      </p:sp>
      <p:sp>
        <p:nvSpPr>
          <p:cNvPr id="11" name="CasellaDiTesto 8">
            <a:extLst>
              <a:ext uri="{FF2B5EF4-FFF2-40B4-BE49-F238E27FC236}">
                <a16:creationId xmlns:a16="http://schemas.microsoft.com/office/drawing/2014/main" id="{ADD0362E-35C0-E74E-8BDC-D544B55AA91A}"/>
              </a:ext>
            </a:extLst>
          </p:cNvPr>
          <p:cNvSpPr txBox="1"/>
          <p:nvPr/>
        </p:nvSpPr>
        <p:spPr>
          <a:xfrm>
            <a:off x="559462" y="4407335"/>
            <a:ext cx="3888432" cy="1231106"/>
          </a:xfrm>
          <a:prstGeom prst="rect">
            <a:avLst/>
          </a:prstGeom>
          <a:solidFill>
            <a:schemeClr val="bg1">
              <a:lumMod val="75000"/>
            </a:schemeClr>
          </a:solidFill>
          <a:effectLst/>
        </p:spPr>
        <p:txBody>
          <a:bodyPr wrap="square">
            <a:spAutoFit/>
          </a:bodyPr>
          <a:lstStyle/>
          <a:p>
            <a:pPr algn="ctr">
              <a:defRPr/>
            </a:pPr>
            <a:r>
              <a:rPr lang="en-GB" sz="1600" dirty="0">
                <a:latin typeface="Arial" pitchFamily="34" charset="0"/>
                <a:cs typeface="Arial" pitchFamily="34" charset="0"/>
              </a:rPr>
              <a:t>Small effects on  elastic scattering however large total-reaction cross-section extracted from elastic data. </a:t>
            </a:r>
          </a:p>
          <a:p>
            <a:pPr algn="ctr">
              <a:defRPr/>
            </a:pPr>
            <a:endParaRPr lang="en-GB" sz="1000" dirty="0">
              <a:latin typeface="Arial" pitchFamily="34" charset="0"/>
              <a:cs typeface="Arial" pitchFamily="34" charset="0"/>
            </a:endParaRPr>
          </a:p>
          <a:p>
            <a:pPr algn="ctr">
              <a:defRPr/>
            </a:pPr>
            <a:r>
              <a:rPr lang="en-GB" sz="1600" dirty="0">
                <a:solidFill>
                  <a:srgbClr val="FF0000"/>
                </a:solidFill>
                <a:latin typeface="Arial" pitchFamily="34" charset="0"/>
                <a:cs typeface="Arial" pitchFamily="34" charset="0"/>
              </a:rPr>
              <a:t>Found similar trend as for  n-halo nuclei</a:t>
            </a:r>
          </a:p>
        </p:txBody>
      </p:sp>
    </p:spTree>
    <p:extLst>
      <p:ext uri="{BB962C8B-B14F-4D97-AF65-F5344CB8AC3E}">
        <p14:creationId xmlns:p14="http://schemas.microsoft.com/office/powerpoint/2010/main" val="113461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E2D3C-1D50-954F-832B-A9E975C34504}"/>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DF49CA0C-C7C0-AE42-9CB5-8A2F3AC9B3A3}"/>
              </a:ext>
            </a:extLst>
          </p:cNvPr>
          <p:cNvSpPr>
            <a:spLocks noGrp="1"/>
          </p:cNvSpPr>
          <p:nvPr>
            <p:ph type="ftr" sz="quarter" idx="11"/>
          </p:nvPr>
        </p:nvSpPr>
        <p:spPr/>
        <p:txBody>
          <a:bodyPr/>
          <a:lstStyle/>
          <a:p>
            <a:pPr>
              <a:defRPr/>
            </a:pPr>
            <a:r>
              <a:rPr lang="en-US"/>
              <a:t>Alessia Di Pietro,INFN-LNS</a:t>
            </a:r>
            <a:endParaRPr lang="it-IT"/>
          </a:p>
        </p:txBody>
      </p:sp>
      <p:pic>
        <p:nvPicPr>
          <p:cNvPr id="5" name="Picture 4">
            <a:extLst>
              <a:ext uri="{FF2B5EF4-FFF2-40B4-BE49-F238E27FC236}">
                <a16:creationId xmlns:a16="http://schemas.microsoft.com/office/drawing/2014/main" id="{F043613E-B3F3-AF4F-AD01-7D558DBBC0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17936"/>
            <a:ext cx="4427984" cy="3451223"/>
          </a:xfrm>
          <a:prstGeom prst="rect">
            <a:avLst/>
          </a:prstGeom>
        </p:spPr>
      </p:pic>
      <p:pic>
        <p:nvPicPr>
          <p:cNvPr id="7" name="Picture 6">
            <a:extLst>
              <a:ext uri="{FF2B5EF4-FFF2-40B4-BE49-F238E27FC236}">
                <a16:creationId xmlns:a16="http://schemas.microsoft.com/office/drawing/2014/main" id="{52F2703D-F9BD-2944-A2C0-B1AB51C169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2080" y="3048623"/>
            <a:ext cx="3600400" cy="3312368"/>
          </a:xfrm>
          <a:prstGeom prst="rect">
            <a:avLst/>
          </a:prstGeom>
          <a:ln>
            <a:solidFill>
              <a:schemeClr val="bg1"/>
            </a:solidFill>
          </a:ln>
        </p:spPr>
      </p:pic>
      <p:sp>
        <p:nvSpPr>
          <p:cNvPr id="8" name="Rectangle 7">
            <a:extLst>
              <a:ext uri="{FF2B5EF4-FFF2-40B4-BE49-F238E27FC236}">
                <a16:creationId xmlns:a16="http://schemas.microsoft.com/office/drawing/2014/main" id="{51717C04-63D7-A141-99FC-9B19A39A96DC}"/>
              </a:ext>
            </a:extLst>
          </p:cNvPr>
          <p:cNvSpPr/>
          <p:nvPr/>
        </p:nvSpPr>
        <p:spPr>
          <a:xfrm>
            <a:off x="315177" y="5255398"/>
            <a:ext cx="3464410" cy="307777"/>
          </a:xfrm>
          <a:prstGeom prst="rect">
            <a:avLst/>
          </a:prstGeom>
        </p:spPr>
        <p:txBody>
          <a:bodyPr wrap="none">
            <a:spAutoFit/>
          </a:bodyPr>
          <a:lstStyle/>
          <a:p>
            <a:r>
              <a:rPr lang="it-IT" sz="1400">
                <a:latin typeface="Times" pitchFamily="2" charset="0"/>
              </a:rPr>
              <a:t>M. Mazzocco et al. PRC </a:t>
            </a:r>
            <a:r>
              <a:rPr lang="it-IT" sz="1400" b="1">
                <a:latin typeface="Times" pitchFamily="2" charset="0"/>
              </a:rPr>
              <a:t>100</a:t>
            </a:r>
            <a:r>
              <a:rPr lang="it-IT" sz="1400">
                <a:latin typeface="Times" pitchFamily="2" charset="0"/>
              </a:rPr>
              <a:t>, 024602 (2019) </a:t>
            </a:r>
            <a:endParaRPr lang="it-IT" sz="1400"/>
          </a:p>
        </p:txBody>
      </p:sp>
      <p:sp>
        <p:nvSpPr>
          <p:cNvPr id="9" name="TextBox 8">
            <a:extLst>
              <a:ext uri="{FF2B5EF4-FFF2-40B4-BE49-F238E27FC236}">
                <a16:creationId xmlns:a16="http://schemas.microsoft.com/office/drawing/2014/main" id="{A283C508-FA84-7644-B7EE-DE613D0360E1}"/>
              </a:ext>
            </a:extLst>
          </p:cNvPr>
          <p:cNvSpPr txBox="1"/>
          <p:nvPr/>
        </p:nvSpPr>
        <p:spPr>
          <a:xfrm>
            <a:off x="3380307" y="410192"/>
            <a:ext cx="2945037" cy="461665"/>
          </a:xfrm>
          <a:prstGeom prst="rect">
            <a:avLst/>
          </a:prstGeom>
          <a:noFill/>
        </p:spPr>
        <p:txBody>
          <a:bodyPr wrap="none" rtlCol="0">
            <a:spAutoFit/>
          </a:bodyPr>
          <a:lstStyle/>
          <a:p>
            <a:r>
              <a:rPr lang="it-IT" sz="2400" baseline="30000"/>
              <a:t>8</a:t>
            </a:r>
            <a:r>
              <a:rPr lang="it-IT" sz="2400"/>
              <a:t>B+</a:t>
            </a:r>
            <a:r>
              <a:rPr lang="it-IT" sz="2400" baseline="30000"/>
              <a:t>208</a:t>
            </a:r>
            <a:r>
              <a:rPr lang="it-IT" sz="2400"/>
              <a:t>Pb @ 50 </a:t>
            </a:r>
            <a:r>
              <a:rPr lang="it-IT" sz="2400" err="1"/>
              <a:t>MeV</a:t>
            </a:r>
            <a:endParaRPr lang="it-IT" sz="2400"/>
          </a:p>
        </p:txBody>
      </p:sp>
      <p:sp>
        <p:nvSpPr>
          <p:cNvPr id="10" name="TextBox 9">
            <a:extLst>
              <a:ext uri="{FF2B5EF4-FFF2-40B4-BE49-F238E27FC236}">
                <a16:creationId xmlns:a16="http://schemas.microsoft.com/office/drawing/2014/main" id="{8C19791C-B825-594A-A5EB-B53ACD665F1E}"/>
              </a:ext>
            </a:extLst>
          </p:cNvPr>
          <p:cNvSpPr txBox="1"/>
          <p:nvPr/>
        </p:nvSpPr>
        <p:spPr>
          <a:xfrm>
            <a:off x="1403648" y="1163927"/>
            <a:ext cx="1928733" cy="369332"/>
          </a:xfrm>
          <a:prstGeom prst="rect">
            <a:avLst/>
          </a:prstGeom>
          <a:noFill/>
        </p:spPr>
        <p:txBody>
          <a:bodyPr wrap="none" rtlCol="0">
            <a:spAutoFit/>
          </a:bodyPr>
          <a:lstStyle/>
          <a:p>
            <a:r>
              <a:rPr lang="it-IT" err="1"/>
              <a:t>Elastic</a:t>
            </a:r>
            <a:r>
              <a:rPr lang="it-IT"/>
              <a:t> </a:t>
            </a:r>
            <a:r>
              <a:rPr lang="it-IT" err="1"/>
              <a:t>scattering</a:t>
            </a:r>
            <a:endParaRPr lang="it-IT"/>
          </a:p>
        </p:txBody>
      </p:sp>
      <p:sp>
        <p:nvSpPr>
          <p:cNvPr id="11" name="TextBox 10">
            <a:extLst>
              <a:ext uri="{FF2B5EF4-FFF2-40B4-BE49-F238E27FC236}">
                <a16:creationId xmlns:a16="http://schemas.microsoft.com/office/drawing/2014/main" id="{BC114688-F2E6-FD48-8667-91DA35D126F1}"/>
              </a:ext>
            </a:extLst>
          </p:cNvPr>
          <p:cNvSpPr txBox="1"/>
          <p:nvPr/>
        </p:nvSpPr>
        <p:spPr>
          <a:xfrm>
            <a:off x="5148064" y="1487810"/>
            <a:ext cx="3888432" cy="1200329"/>
          </a:xfrm>
          <a:prstGeom prst="rect">
            <a:avLst/>
          </a:prstGeom>
          <a:solidFill>
            <a:schemeClr val="bg1">
              <a:lumMod val="75000"/>
            </a:schemeClr>
          </a:solidFill>
        </p:spPr>
        <p:txBody>
          <a:bodyPr wrap="square" rtlCol="0">
            <a:spAutoFit/>
          </a:bodyPr>
          <a:lstStyle/>
          <a:p>
            <a:pPr algn="ctr"/>
            <a:r>
              <a:rPr lang="it-IT" dirty="0" err="1"/>
              <a:t>Systematic</a:t>
            </a:r>
            <a:r>
              <a:rPr lang="it-IT" dirty="0"/>
              <a:t> for </a:t>
            </a:r>
            <a:r>
              <a:rPr lang="it-IT" dirty="0" err="1"/>
              <a:t>total</a:t>
            </a:r>
            <a:r>
              <a:rPr lang="it-IT" dirty="0"/>
              <a:t> </a:t>
            </a:r>
            <a:r>
              <a:rPr lang="it-IT" dirty="0" err="1"/>
              <a:t>reaction</a:t>
            </a:r>
            <a:r>
              <a:rPr lang="it-IT" dirty="0"/>
              <a:t> cross </a:t>
            </a:r>
            <a:r>
              <a:rPr lang="it-IT" dirty="0" err="1"/>
              <a:t>section</a:t>
            </a:r>
            <a:r>
              <a:rPr lang="it-IT" dirty="0"/>
              <a:t> on </a:t>
            </a:r>
            <a:r>
              <a:rPr lang="it-IT" baseline="30000" dirty="0"/>
              <a:t>208</a:t>
            </a:r>
            <a:r>
              <a:rPr lang="it-IT" dirty="0"/>
              <a:t>Pb.</a:t>
            </a:r>
          </a:p>
          <a:p>
            <a:pPr algn="ctr"/>
            <a:r>
              <a:rPr lang="it-IT" dirty="0"/>
              <a:t>Large </a:t>
            </a:r>
            <a:r>
              <a:rPr lang="it-IT" dirty="0" err="1"/>
              <a:t>enhancement</a:t>
            </a:r>
            <a:r>
              <a:rPr lang="it-IT" dirty="0"/>
              <a:t> </a:t>
            </a:r>
            <a:r>
              <a:rPr lang="it-IT" dirty="0" err="1"/>
              <a:t>deduced</a:t>
            </a:r>
            <a:r>
              <a:rPr lang="it-IT" dirty="0"/>
              <a:t> in case of </a:t>
            </a:r>
            <a:r>
              <a:rPr lang="it-IT" baseline="30000" dirty="0"/>
              <a:t>8</a:t>
            </a:r>
            <a:r>
              <a:rPr lang="it-IT" dirty="0"/>
              <a:t>B.</a:t>
            </a:r>
          </a:p>
        </p:txBody>
      </p:sp>
      <p:sp>
        <p:nvSpPr>
          <p:cNvPr id="13" name="Pentagon 12">
            <a:extLst>
              <a:ext uri="{FF2B5EF4-FFF2-40B4-BE49-F238E27FC236}">
                <a16:creationId xmlns:a16="http://schemas.microsoft.com/office/drawing/2014/main" id="{7489CC4F-3E4D-A54F-A895-C7C5778CE905}"/>
              </a:ext>
            </a:extLst>
          </p:cNvPr>
          <p:cNvSpPr/>
          <p:nvPr/>
        </p:nvSpPr>
        <p:spPr>
          <a:xfrm>
            <a:off x="6012160" y="3356992"/>
            <a:ext cx="576064" cy="28803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aseline="30000"/>
              <a:t>8</a:t>
            </a:r>
            <a:r>
              <a:rPr lang="it-IT"/>
              <a:t>B</a:t>
            </a:r>
          </a:p>
        </p:txBody>
      </p:sp>
    </p:spTree>
    <p:extLst>
      <p:ext uri="{BB962C8B-B14F-4D97-AF65-F5344CB8AC3E}">
        <p14:creationId xmlns:p14="http://schemas.microsoft.com/office/powerpoint/2010/main" val="102957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151DB-2338-F74D-AC06-51F9ADDB8389}"/>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BFA95A16-FC1D-1A4D-B6D0-26326A87FA7A}"/>
              </a:ext>
            </a:extLst>
          </p:cNvPr>
          <p:cNvSpPr>
            <a:spLocks noGrp="1"/>
          </p:cNvSpPr>
          <p:nvPr>
            <p:ph type="ftr" sz="quarter" idx="11"/>
          </p:nvPr>
        </p:nvSpPr>
        <p:spPr/>
        <p:txBody>
          <a:bodyPr/>
          <a:lstStyle/>
          <a:p>
            <a:pPr>
              <a:defRPr/>
            </a:pPr>
            <a:r>
              <a:rPr lang="en-US"/>
              <a:t>Alessia Di Pietro,INFN-LNS</a:t>
            </a:r>
            <a:endParaRPr lang="it-IT"/>
          </a:p>
        </p:txBody>
      </p:sp>
      <p:pic>
        <p:nvPicPr>
          <p:cNvPr id="4" name="Picture 2" descr="Figure 3">
            <a:extLst>
              <a:ext uri="{FF2B5EF4-FFF2-40B4-BE49-F238E27FC236}">
                <a16:creationId xmlns:a16="http://schemas.microsoft.com/office/drawing/2014/main" id="{74013D0C-78D8-6F44-8CB1-C1D3E7367A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5847" y="3612614"/>
            <a:ext cx="4038479" cy="25603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665B28-A823-DC4B-A7DB-66F2C4561A67}"/>
              </a:ext>
            </a:extLst>
          </p:cNvPr>
          <p:cNvSpPr/>
          <p:nvPr/>
        </p:nvSpPr>
        <p:spPr>
          <a:xfrm>
            <a:off x="5751474" y="5605917"/>
            <a:ext cx="4572000" cy="523220"/>
          </a:xfrm>
          <a:prstGeom prst="rect">
            <a:avLst/>
          </a:prstGeom>
        </p:spPr>
        <p:txBody>
          <a:bodyPr>
            <a:spAutoFit/>
          </a:bodyPr>
          <a:lstStyle/>
          <a:p>
            <a:r>
              <a:rPr lang="en-GB" sz="1400" dirty="0">
                <a:solidFill>
                  <a:srgbClr val="555555"/>
                </a:solidFill>
                <a:latin typeface="Proxima Nova"/>
              </a:rPr>
              <a:t>Y. Y. Yang, X. Liu, and D. Y. Pang  </a:t>
            </a:r>
          </a:p>
          <a:p>
            <a:r>
              <a:rPr lang="en-GB" sz="1400" dirty="0">
                <a:solidFill>
                  <a:srgbClr val="555555"/>
                </a:solidFill>
                <a:latin typeface="Proxima Nova"/>
              </a:rPr>
              <a:t>Phys. Rev. C </a:t>
            </a:r>
            <a:r>
              <a:rPr lang="en-GB" sz="1400" b="1" dirty="0">
                <a:solidFill>
                  <a:srgbClr val="555555"/>
                </a:solidFill>
                <a:latin typeface="Proxima Nova"/>
              </a:rPr>
              <a:t>94</a:t>
            </a:r>
            <a:r>
              <a:rPr lang="en-GB" sz="1400" dirty="0">
                <a:solidFill>
                  <a:srgbClr val="555555"/>
                </a:solidFill>
                <a:latin typeface="Proxima Nova"/>
              </a:rPr>
              <a:t>, 034614, 2016</a:t>
            </a:r>
            <a:endParaRPr lang="en-GB" sz="1400" b="0" i="0" u="none" strike="noStrike" dirty="0">
              <a:solidFill>
                <a:srgbClr val="555555"/>
              </a:solidFill>
              <a:effectLst/>
              <a:latin typeface="Proxima Nova"/>
            </a:endParaRPr>
          </a:p>
        </p:txBody>
      </p:sp>
      <p:sp>
        <p:nvSpPr>
          <p:cNvPr id="6" name="TextBox 5">
            <a:extLst>
              <a:ext uri="{FF2B5EF4-FFF2-40B4-BE49-F238E27FC236}">
                <a16:creationId xmlns:a16="http://schemas.microsoft.com/office/drawing/2014/main" id="{EFBAB327-1DB5-5B44-B3E6-79DFC9211844}"/>
              </a:ext>
            </a:extLst>
          </p:cNvPr>
          <p:cNvSpPr txBox="1"/>
          <p:nvPr/>
        </p:nvSpPr>
        <p:spPr>
          <a:xfrm>
            <a:off x="3396318" y="70674"/>
            <a:ext cx="2090059" cy="646331"/>
          </a:xfrm>
          <a:prstGeom prst="rect">
            <a:avLst/>
          </a:prstGeom>
          <a:noFill/>
        </p:spPr>
        <p:txBody>
          <a:bodyPr wrap="none" rtlCol="0">
            <a:spAutoFit/>
          </a:bodyPr>
          <a:lstStyle/>
          <a:p>
            <a:r>
              <a:rPr lang="en-IT" baseline="30000" dirty="0"/>
              <a:t>8</a:t>
            </a:r>
            <a:r>
              <a:rPr lang="en-IT" dirty="0"/>
              <a:t>B+</a:t>
            </a:r>
            <a:r>
              <a:rPr lang="en-IT" baseline="30000" dirty="0"/>
              <a:t>208</a:t>
            </a:r>
            <a:r>
              <a:rPr lang="en-IT" dirty="0"/>
              <a:t>Pb@ </a:t>
            </a:r>
            <a:r>
              <a:rPr lang="en-GB" dirty="0"/>
              <a:t>RIBLL </a:t>
            </a:r>
          </a:p>
          <a:p>
            <a:endParaRPr lang="en-IT" dirty="0"/>
          </a:p>
        </p:txBody>
      </p:sp>
      <p:pic>
        <p:nvPicPr>
          <p:cNvPr id="7" name="Picture 2" descr="Figure 5">
            <a:extLst>
              <a:ext uri="{FF2B5EF4-FFF2-40B4-BE49-F238E27FC236}">
                <a16:creationId xmlns:a16="http://schemas.microsoft.com/office/drawing/2014/main" id="{AC57FF7D-15DA-E849-ACE4-26B9C95A5B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315" y="542592"/>
            <a:ext cx="3806190" cy="2740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6">
            <a:extLst>
              <a:ext uri="{FF2B5EF4-FFF2-40B4-BE49-F238E27FC236}">
                <a16:creationId xmlns:a16="http://schemas.microsoft.com/office/drawing/2014/main" id="{E9BAEEB4-40B0-E844-ABCB-654050DFA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8564" y="505857"/>
            <a:ext cx="2983234" cy="2798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33274DA-628E-4647-B719-6C51E494E87D}"/>
              </a:ext>
            </a:extLst>
          </p:cNvPr>
          <p:cNvSpPr/>
          <p:nvPr/>
        </p:nvSpPr>
        <p:spPr>
          <a:xfrm>
            <a:off x="3124200" y="3234690"/>
            <a:ext cx="4572000" cy="307777"/>
          </a:xfrm>
          <a:prstGeom prst="rect">
            <a:avLst/>
          </a:prstGeom>
        </p:spPr>
        <p:txBody>
          <a:bodyPr>
            <a:spAutoFit/>
          </a:bodyPr>
          <a:lstStyle/>
          <a:p>
            <a:r>
              <a:rPr lang="en-GB" sz="1400" dirty="0">
                <a:solidFill>
                  <a:srgbClr val="555555"/>
                </a:solidFill>
                <a:latin typeface="Proxima Nova"/>
              </a:rPr>
              <a:t>Y. Y. Yang </a:t>
            </a:r>
            <a:r>
              <a:rPr lang="en-GB" sz="1400" i="1" dirty="0">
                <a:solidFill>
                  <a:srgbClr val="555555"/>
                </a:solidFill>
                <a:latin typeface="Proxima Nova"/>
              </a:rPr>
              <a:t>et al. </a:t>
            </a:r>
            <a:r>
              <a:rPr lang="en-GB" sz="1400" dirty="0">
                <a:solidFill>
                  <a:srgbClr val="555555"/>
                </a:solidFill>
                <a:latin typeface="Proxima Nova"/>
              </a:rPr>
              <a:t>Phys. Rev. C </a:t>
            </a:r>
            <a:r>
              <a:rPr lang="en-GB" sz="1400" b="1" dirty="0">
                <a:solidFill>
                  <a:srgbClr val="555555"/>
                </a:solidFill>
                <a:latin typeface="Proxima Nova"/>
              </a:rPr>
              <a:t>87</a:t>
            </a:r>
            <a:r>
              <a:rPr lang="en-GB" sz="1400" dirty="0">
                <a:solidFill>
                  <a:srgbClr val="555555"/>
                </a:solidFill>
                <a:latin typeface="Proxima Nova"/>
              </a:rPr>
              <a:t>, 044613, 2013</a:t>
            </a:r>
            <a:endParaRPr lang="en-GB" sz="1400" b="0" i="0" u="none" strike="noStrike" dirty="0">
              <a:solidFill>
                <a:srgbClr val="555555"/>
              </a:solidFill>
              <a:effectLst/>
              <a:latin typeface="Proxima Nova"/>
            </a:endParaRPr>
          </a:p>
        </p:txBody>
      </p:sp>
      <p:sp>
        <p:nvSpPr>
          <p:cNvPr id="9" name="TextBox 8">
            <a:extLst>
              <a:ext uri="{FF2B5EF4-FFF2-40B4-BE49-F238E27FC236}">
                <a16:creationId xmlns:a16="http://schemas.microsoft.com/office/drawing/2014/main" id="{F46D6EFE-E358-FC4D-A58B-7307EC8958ED}"/>
              </a:ext>
            </a:extLst>
          </p:cNvPr>
          <p:cNvSpPr txBox="1"/>
          <p:nvPr/>
        </p:nvSpPr>
        <p:spPr>
          <a:xfrm>
            <a:off x="5482194" y="4183913"/>
            <a:ext cx="2829604" cy="1200329"/>
          </a:xfrm>
          <a:prstGeom prst="rect">
            <a:avLst/>
          </a:prstGeom>
          <a:solidFill>
            <a:schemeClr val="bg1">
              <a:lumMod val="75000"/>
            </a:schemeClr>
          </a:solidFill>
        </p:spPr>
        <p:txBody>
          <a:bodyPr wrap="square" rtlCol="0">
            <a:spAutoFit/>
          </a:bodyPr>
          <a:lstStyle/>
          <a:p>
            <a:pPr algn="ctr"/>
            <a:r>
              <a:rPr lang="en-IT" dirty="0"/>
              <a:t>Calculations show independence on beam energy energy and target charge  </a:t>
            </a:r>
          </a:p>
        </p:txBody>
      </p:sp>
      <p:sp>
        <p:nvSpPr>
          <p:cNvPr id="10" name="TextBox 9">
            <a:extLst>
              <a:ext uri="{FF2B5EF4-FFF2-40B4-BE49-F238E27FC236}">
                <a16:creationId xmlns:a16="http://schemas.microsoft.com/office/drawing/2014/main" id="{35B067F9-8C6B-8146-A700-6965D24D4D1E}"/>
              </a:ext>
            </a:extLst>
          </p:cNvPr>
          <p:cNvSpPr txBox="1"/>
          <p:nvPr/>
        </p:nvSpPr>
        <p:spPr>
          <a:xfrm>
            <a:off x="662940" y="4051935"/>
            <a:ext cx="423514" cy="369332"/>
          </a:xfrm>
          <a:prstGeom prst="rect">
            <a:avLst/>
          </a:prstGeom>
          <a:noFill/>
        </p:spPr>
        <p:txBody>
          <a:bodyPr wrap="none" rtlCol="0">
            <a:spAutoFit/>
          </a:bodyPr>
          <a:lstStyle/>
          <a:p>
            <a:r>
              <a:rPr lang="en-IT" baseline="30000" dirty="0"/>
              <a:t>8</a:t>
            </a:r>
            <a:r>
              <a:rPr lang="en-IT" dirty="0"/>
              <a:t>B</a:t>
            </a:r>
          </a:p>
        </p:txBody>
      </p:sp>
      <p:sp>
        <p:nvSpPr>
          <p:cNvPr id="11" name="TextBox 10">
            <a:extLst>
              <a:ext uri="{FF2B5EF4-FFF2-40B4-BE49-F238E27FC236}">
                <a16:creationId xmlns:a16="http://schemas.microsoft.com/office/drawing/2014/main" id="{4BC48467-C72B-284C-8BBD-C834F265F943}"/>
              </a:ext>
            </a:extLst>
          </p:cNvPr>
          <p:cNvSpPr txBox="1"/>
          <p:nvPr/>
        </p:nvSpPr>
        <p:spPr>
          <a:xfrm>
            <a:off x="530548" y="5190153"/>
            <a:ext cx="625299" cy="369332"/>
          </a:xfrm>
          <a:prstGeom prst="rect">
            <a:avLst/>
          </a:prstGeom>
          <a:noFill/>
        </p:spPr>
        <p:txBody>
          <a:bodyPr wrap="none" rtlCol="0">
            <a:spAutoFit/>
          </a:bodyPr>
          <a:lstStyle/>
          <a:p>
            <a:r>
              <a:rPr lang="en-IT" baseline="30000" dirty="0"/>
              <a:t>11</a:t>
            </a:r>
            <a:r>
              <a:rPr lang="en-IT" dirty="0"/>
              <a:t>Be</a:t>
            </a:r>
          </a:p>
        </p:txBody>
      </p:sp>
    </p:spTree>
    <p:extLst>
      <p:ext uri="{BB962C8B-B14F-4D97-AF65-F5344CB8AC3E}">
        <p14:creationId xmlns:p14="http://schemas.microsoft.com/office/powerpoint/2010/main" val="18054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CFC6A-91BE-DE44-9443-28CAE525A654}"/>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56EFCA60-B141-194A-8D22-26A85B26E45F}"/>
              </a:ext>
            </a:extLst>
          </p:cNvPr>
          <p:cNvSpPr>
            <a:spLocks noGrp="1"/>
          </p:cNvSpPr>
          <p:nvPr>
            <p:ph type="ftr" sz="quarter" idx="11"/>
          </p:nvPr>
        </p:nvSpPr>
        <p:spPr/>
        <p:txBody>
          <a:bodyPr/>
          <a:lstStyle/>
          <a:p>
            <a:pPr>
              <a:defRPr/>
            </a:pPr>
            <a:r>
              <a:rPr lang="en-US"/>
              <a:t>Alessia Di Pietro,INFN-LNS</a:t>
            </a:r>
            <a:endParaRPr lang="it-IT"/>
          </a:p>
        </p:txBody>
      </p:sp>
      <p:sp>
        <p:nvSpPr>
          <p:cNvPr id="6" name="TextBox 5">
            <a:extLst>
              <a:ext uri="{FF2B5EF4-FFF2-40B4-BE49-F238E27FC236}">
                <a16:creationId xmlns:a16="http://schemas.microsoft.com/office/drawing/2014/main" id="{4B3D30D7-666D-1F49-A469-75DA1A9FE2B7}"/>
              </a:ext>
            </a:extLst>
          </p:cNvPr>
          <p:cNvSpPr txBox="1"/>
          <p:nvPr/>
        </p:nvSpPr>
        <p:spPr>
          <a:xfrm>
            <a:off x="-66112" y="121193"/>
            <a:ext cx="9174616" cy="400110"/>
          </a:xfrm>
          <a:prstGeom prst="rect">
            <a:avLst/>
          </a:prstGeom>
          <a:noFill/>
        </p:spPr>
        <p:txBody>
          <a:bodyPr wrap="square" rtlCol="0">
            <a:spAutoFit/>
          </a:bodyPr>
          <a:lstStyle/>
          <a:p>
            <a:pPr algn="ctr"/>
            <a:r>
              <a:rPr lang="it-IT" sz="2000"/>
              <a:t>First ISOL</a:t>
            </a:r>
            <a:r>
              <a:rPr lang="it-IT" sz="2000" baseline="30000"/>
              <a:t> 8</a:t>
            </a:r>
            <a:r>
              <a:rPr lang="it-IT" sz="2000"/>
              <a:t>B </a:t>
            </a:r>
            <a:r>
              <a:rPr lang="it-IT" sz="2000" err="1"/>
              <a:t>beam</a:t>
            </a:r>
            <a:r>
              <a:rPr lang="it-IT" sz="2000"/>
              <a:t> </a:t>
            </a:r>
            <a:r>
              <a:rPr lang="it-IT" sz="2000" err="1"/>
              <a:t>developed</a:t>
            </a:r>
            <a:r>
              <a:rPr lang="it-IT" sz="2000"/>
              <a:t> </a:t>
            </a:r>
            <a:r>
              <a:rPr lang="it-IT" sz="2000" err="1"/>
              <a:t>at</a:t>
            </a:r>
            <a:r>
              <a:rPr lang="it-IT" sz="2000"/>
              <a:t> HIE-ISOLDE for </a:t>
            </a:r>
            <a:r>
              <a:rPr lang="it-IT" sz="2000" err="1"/>
              <a:t>this</a:t>
            </a:r>
            <a:r>
              <a:rPr lang="it-IT" sz="2000"/>
              <a:t> </a:t>
            </a:r>
            <a:r>
              <a:rPr lang="it-IT" sz="2000" err="1"/>
              <a:t>experiment</a:t>
            </a:r>
            <a:endParaRPr lang="it-IT" sz="2000"/>
          </a:p>
        </p:txBody>
      </p:sp>
      <p:sp>
        <p:nvSpPr>
          <p:cNvPr id="32" name="TextBox 31">
            <a:extLst>
              <a:ext uri="{FF2B5EF4-FFF2-40B4-BE49-F238E27FC236}">
                <a16:creationId xmlns:a16="http://schemas.microsoft.com/office/drawing/2014/main" id="{969F2024-E80A-3A45-939D-85F0D3468F16}"/>
              </a:ext>
            </a:extLst>
          </p:cNvPr>
          <p:cNvSpPr txBox="1"/>
          <p:nvPr/>
        </p:nvSpPr>
        <p:spPr>
          <a:xfrm>
            <a:off x="884004" y="4814760"/>
            <a:ext cx="2541080" cy="246221"/>
          </a:xfrm>
          <a:prstGeom prst="rect">
            <a:avLst/>
          </a:prstGeom>
          <a:noFill/>
        </p:spPr>
        <p:txBody>
          <a:bodyPr wrap="none" rtlCol="0">
            <a:spAutoFit/>
          </a:bodyPr>
          <a:lstStyle/>
          <a:p>
            <a:r>
              <a:rPr lang="it-IT" sz="1000" dirty="0" err="1"/>
              <a:t>R</a:t>
            </a:r>
            <a:r>
              <a:rPr lang="it-IT" sz="1000" dirty="0"/>
              <a:t>. Spartà et al. </a:t>
            </a:r>
            <a:r>
              <a:rPr lang="it-IT" sz="1000" dirty="0" err="1"/>
              <a:t>Submitted</a:t>
            </a:r>
            <a:r>
              <a:rPr lang="it-IT" sz="1000" dirty="0"/>
              <a:t> to </a:t>
            </a:r>
            <a:r>
              <a:rPr lang="it-IT" sz="1000" dirty="0" err="1"/>
              <a:t>Phys</a:t>
            </a:r>
            <a:r>
              <a:rPr lang="it-IT" sz="1000" dirty="0"/>
              <a:t>. </a:t>
            </a:r>
            <a:r>
              <a:rPr lang="it-IT" sz="1000" dirty="0" err="1"/>
              <a:t>Lett</a:t>
            </a:r>
            <a:r>
              <a:rPr lang="it-IT" sz="1000" dirty="0"/>
              <a:t>. B</a:t>
            </a:r>
          </a:p>
        </p:txBody>
      </p:sp>
      <p:pic>
        <p:nvPicPr>
          <p:cNvPr id="13" name="Picture 12" descr="A picture containing indoor, cluttered&#10;&#10;Description automatically generated">
            <a:extLst>
              <a:ext uri="{FF2B5EF4-FFF2-40B4-BE49-F238E27FC236}">
                <a16:creationId xmlns:a16="http://schemas.microsoft.com/office/drawing/2014/main" id="{C670206C-73BD-604E-B05D-B49BCE3E30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05194" y="792457"/>
            <a:ext cx="2073859" cy="1776127"/>
          </a:xfrm>
          <a:prstGeom prst="rect">
            <a:avLst/>
          </a:prstGeom>
        </p:spPr>
      </p:pic>
      <p:pic>
        <p:nvPicPr>
          <p:cNvPr id="11" name="Picture 10">
            <a:extLst>
              <a:ext uri="{FF2B5EF4-FFF2-40B4-BE49-F238E27FC236}">
                <a16:creationId xmlns:a16="http://schemas.microsoft.com/office/drawing/2014/main" id="{46FF0B56-C7F8-4A4B-9EC2-BFE7906EB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050"/>
          <a:stretch/>
        </p:blipFill>
        <p:spPr>
          <a:xfrm>
            <a:off x="5040068" y="2568584"/>
            <a:ext cx="3985823" cy="3608093"/>
          </a:xfrm>
          <a:prstGeom prst="rect">
            <a:avLst/>
          </a:prstGeom>
        </p:spPr>
      </p:pic>
      <p:sp>
        <p:nvSpPr>
          <p:cNvPr id="7" name="TextBox 6">
            <a:extLst>
              <a:ext uri="{FF2B5EF4-FFF2-40B4-BE49-F238E27FC236}">
                <a16:creationId xmlns:a16="http://schemas.microsoft.com/office/drawing/2014/main" id="{1729FFFD-6B9D-8141-BE57-82B419BDF1E3}"/>
              </a:ext>
            </a:extLst>
          </p:cNvPr>
          <p:cNvSpPr txBox="1"/>
          <p:nvPr/>
        </p:nvSpPr>
        <p:spPr>
          <a:xfrm>
            <a:off x="1127610" y="535965"/>
            <a:ext cx="2347117" cy="369332"/>
          </a:xfrm>
          <a:prstGeom prst="rect">
            <a:avLst/>
          </a:prstGeom>
          <a:noFill/>
        </p:spPr>
        <p:txBody>
          <a:bodyPr wrap="none" rtlCol="0">
            <a:spAutoFit/>
          </a:bodyPr>
          <a:lstStyle/>
          <a:p>
            <a:r>
              <a:rPr lang="en-IT" baseline="30000" dirty="0"/>
              <a:t>8</a:t>
            </a:r>
            <a:r>
              <a:rPr lang="en-IT" dirty="0"/>
              <a:t>B+</a:t>
            </a:r>
            <a:r>
              <a:rPr lang="en-IT" baseline="30000" dirty="0"/>
              <a:t>64</a:t>
            </a:r>
            <a:r>
              <a:rPr lang="en-IT" dirty="0"/>
              <a:t>Zn @ 38.5 MeV</a:t>
            </a:r>
          </a:p>
        </p:txBody>
      </p:sp>
      <p:sp>
        <p:nvSpPr>
          <p:cNvPr id="8" name="TextBox 7">
            <a:extLst>
              <a:ext uri="{FF2B5EF4-FFF2-40B4-BE49-F238E27FC236}">
                <a16:creationId xmlns:a16="http://schemas.microsoft.com/office/drawing/2014/main" id="{3087F2EB-9194-DC42-8DCA-90DB0E0F30FB}"/>
              </a:ext>
            </a:extLst>
          </p:cNvPr>
          <p:cNvSpPr txBox="1"/>
          <p:nvPr/>
        </p:nvSpPr>
        <p:spPr>
          <a:xfrm>
            <a:off x="118109" y="5162903"/>
            <a:ext cx="5266567" cy="646331"/>
          </a:xfrm>
          <a:prstGeom prst="rect">
            <a:avLst/>
          </a:prstGeom>
          <a:noFill/>
        </p:spPr>
        <p:txBody>
          <a:bodyPr wrap="square" rtlCol="0">
            <a:spAutoFit/>
          </a:bodyPr>
          <a:lstStyle/>
          <a:p>
            <a:r>
              <a:rPr lang="en-GB" dirty="0"/>
              <a:t>Total reaction cross-section for </a:t>
            </a:r>
            <a:r>
              <a:rPr lang="en-GB" baseline="30000" dirty="0"/>
              <a:t>8</a:t>
            </a:r>
            <a:r>
              <a:rPr lang="en-GB" dirty="0"/>
              <a:t>B+</a:t>
            </a:r>
            <a:r>
              <a:rPr lang="en-GB" baseline="30000" dirty="0"/>
              <a:t>64</a:t>
            </a:r>
            <a:r>
              <a:rPr lang="en-GB" dirty="0"/>
              <a:t>Zn </a:t>
            </a:r>
            <a:r>
              <a:rPr lang="en-GB" dirty="0" err="1">
                <a:latin typeface="Symbol" pitchFamily="2" charset="2"/>
              </a:rPr>
              <a:t>s</a:t>
            </a:r>
            <a:r>
              <a:rPr lang="en-GB" baseline="-25000" dirty="0" err="1"/>
              <a:t>R</a:t>
            </a:r>
            <a:r>
              <a:rPr lang="en-GB" dirty="0"/>
              <a:t> ⩳1.5 b</a:t>
            </a:r>
          </a:p>
          <a:p>
            <a:r>
              <a:rPr lang="en-GB" dirty="0"/>
              <a:t>similar to </a:t>
            </a:r>
            <a:r>
              <a:rPr lang="en-GB" baseline="30000" dirty="0"/>
              <a:t>9</a:t>
            </a:r>
            <a:r>
              <a:rPr lang="en-GB" dirty="0"/>
              <a:t>Be+</a:t>
            </a:r>
            <a:r>
              <a:rPr lang="en-GB" baseline="30000" dirty="0"/>
              <a:t>64</a:t>
            </a:r>
            <a:r>
              <a:rPr lang="en-GB" dirty="0"/>
              <a:t>Zn at similar </a:t>
            </a:r>
            <a:r>
              <a:rPr lang="en-GB" dirty="0" err="1"/>
              <a:t>E</a:t>
            </a:r>
            <a:r>
              <a:rPr lang="en-GB" baseline="-25000" dirty="0" err="1"/>
              <a:t>c.m</a:t>
            </a:r>
            <a:r>
              <a:rPr lang="en-GB" baseline="-25000" dirty="0"/>
              <a:t>. </a:t>
            </a:r>
            <a:r>
              <a:rPr lang="en-GB" dirty="0"/>
              <a:t>/ </a:t>
            </a:r>
            <a:r>
              <a:rPr lang="en-GB" dirty="0" err="1"/>
              <a:t>V</a:t>
            </a:r>
            <a:r>
              <a:rPr lang="en-GB" baseline="-25000" dirty="0" err="1"/>
              <a:t>c</a:t>
            </a:r>
            <a:r>
              <a:rPr lang="en-GB" dirty="0"/>
              <a:t> </a:t>
            </a:r>
            <a:endParaRPr lang="en-IT" dirty="0"/>
          </a:p>
        </p:txBody>
      </p:sp>
      <p:pic>
        <p:nvPicPr>
          <p:cNvPr id="12" name="Picture 11">
            <a:extLst>
              <a:ext uri="{FF2B5EF4-FFF2-40B4-BE49-F238E27FC236}">
                <a16:creationId xmlns:a16="http://schemas.microsoft.com/office/drawing/2014/main" id="{49F9932A-8688-2044-8A50-35E358C79A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4866" r="32208"/>
          <a:stretch/>
        </p:blipFill>
        <p:spPr>
          <a:xfrm>
            <a:off x="358274" y="977123"/>
            <a:ext cx="3592540" cy="3781075"/>
          </a:xfrm>
          <a:prstGeom prst="rect">
            <a:avLst/>
          </a:prstGeom>
        </p:spPr>
      </p:pic>
      <p:pic>
        <p:nvPicPr>
          <p:cNvPr id="15" name="Picture 14">
            <a:extLst>
              <a:ext uri="{FF2B5EF4-FFF2-40B4-BE49-F238E27FC236}">
                <a16:creationId xmlns:a16="http://schemas.microsoft.com/office/drawing/2014/main" id="{3F9C73FA-25A6-4141-8F25-7E9A865CAC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346"/>
          <a:stretch/>
        </p:blipFill>
        <p:spPr>
          <a:xfrm rot="5400000">
            <a:off x="7183095" y="622707"/>
            <a:ext cx="1295033" cy="2086302"/>
          </a:xfrm>
          <a:prstGeom prst="rect">
            <a:avLst/>
          </a:prstGeom>
        </p:spPr>
      </p:pic>
      <p:sp>
        <p:nvSpPr>
          <p:cNvPr id="16" name="TextBox 15">
            <a:extLst>
              <a:ext uri="{FF2B5EF4-FFF2-40B4-BE49-F238E27FC236}">
                <a16:creationId xmlns:a16="http://schemas.microsoft.com/office/drawing/2014/main" id="{0B72C917-7909-CA47-854F-A83CC12A1927}"/>
              </a:ext>
            </a:extLst>
          </p:cNvPr>
          <p:cNvSpPr txBox="1"/>
          <p:nvPr/>
        </p:nvSpPr>
        <p:spPr>
          <a:xfrm>
            <a:off x="6733433" y="659000"/>
            <a:ext cx="2140330" cy="369332"/>
          </a:xfrm>
          <a:prstGeom prst="rect">
            <a:avLst/>
          </a:prstGeom>
          <a:noFill/>
        </p:spPr>
        <p:txBody>
          <a:bodyPr wrap="none" rtlCol="0">
            <a:spAutoFit/>
          </a:bodyPr>
          <a:lstStyle/>
          <a:p>
            <a:r>
              <a:rPr lang="en-GB" dirty="0"/>
              <a:t>B</a:t>
            </a:r>
            <a:r>
              <a:rPr lang="en-IT" dirty="0"/>
              <a:t>eam purity &gt; 99%</a:t>
            </a:r>
          </a:p>
        </p:txBody>
      </p:sp>
    </p:spTree>
    <p:extLst>
      <p:ext uri="{BB962C8B-B14F-4D97-AF65-F5344CB8AC3E}">
        <p14:creationId xmlns:p14="http://schemas.microsoft.com/office/powerpoint/2010/main" val="182398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12A3E-C8AE-BF40-9554-AC7F8A3697C8}"/>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BF51FF65-4C42-7542-BE82-3C756BBE8E40}"/>
              </a:ext>
            </a:extLst>
          </p:cNvPr>
          <p:cNvSpPr>
            <a:spLocks noGrp="1"/>
          </p:cNvSpPr>
          <p:nvPr>
            <p:ph type="ftr" sz="quarter" idx="11"/>
          </p:nvPr>
        </p:nvSpPr>
        <p:spPr/>
        <p:txBody>
          <a:bodyPr/>
          <a:lstStyle/>
          <a:p>
            <a:pPr>
              <a:defRPr/>
            </a:pPr>
            <a:r>
              <a:rPr lang="en-US"/>
              <a:t>Alessia Di Pietro,INFN-LNS</a:t>
            </a:r>
            <a:endParaRPr lang="it-IT"/>
          </a:p>
        </p:txBody>
      </p:sp>
      <p:sp>
        <p:nvSpPr>
          <p:cNvPr id="4" name="TextBox 3">
            <a:extLst>
              <a:ext uri="{FF2B5EF4-FFF2-40B4-BE49-F238E27FC236}">
                <a16:creationId xmlns:a16="http://schemas.microsoft.com/office/drawing/2014/main" id="{6C25DF95-5A03-AF4E-862F-302D6BFC490C}"/>
              </a:ext>
            </a:extLst>
          </p:cNvPr>
          <p:cNvSpPr txBox="1"/>
          <p:nvPr/>
        </p:nvSpPr>
        <p:spPr>
          <a:xfrm>
            <a:off x="3438516" y="2564904"/>
            <a:ext cx="2095445" cy="707886"/>
          </a:xfrm>
          <a:prstGeom prst="rect">
            <a:avLst/>
          </a:prstGeom>
          <a:noFill/>
        </p:spPr>
        <p:txBody>
          <a:bodyPr wrap="none" rtlCol="0">
            <a:spAutoFit/>
          </a:bodyPr>
          <a:lstStyle/>
          <a:p>
            <a:r>
              <a:rPr lang="it-IT" sz="4000" dirty="0"/>
              <a:t>Breakup</a:t>
            </a:r>
          </a:p>
        </p:txBody>
      </p:sp>
      <p:cxnSp>
        <p:nvCxnSpPr>
          <p:cNvPr id="5" name="Straight Connector 4">
            <a:extLst>
              <a:ext uri="{FF2B5EF4-FFF2-40B4-BE49-F238E27FC236}">
                <a16:creationId xmlns:a16="http://schemas.microsoft.com/office/drawing/2014/main" id="{CEAE0638-B9C9-AB46-BECF-A0ECF7C262AD}"/>
              </a:ext>
            </a:extLst>
          </p:cNvPr>
          <p:cNvCxnSpPr>
            <a:cxnSpLocks/>
          </p:cNvCxnSpPr>
          <p:nvPr/>
        </p:nvCxnSpPr>
        <p:spPr>
          <a:xfrm>
            <a:off x="457200" y="3789040"/>
            <a:ext cx="828280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8064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9" name="Google Shape;109;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4426" y="1869901"/>
            <a:ext cx="5214549" cy="3572124"/>
          </a:xfrm>
          <a:prstGeom prst="rect">
            <a:avLst/>
          </a:prstGeom>
          <a:noFill/>
          <a:ln>
            <a:noFill/>
          </a:ln>
        </p:spPr>
      </p:pic>
      <p:sp>
        <p:nvSpPr>
          <p:cNvPr id="110" name="Google Shape;110;p17"/>
          <p:cNvSpPr txBox="1"/>
          <p:nvPr/>
        </p:nvSpPr>
        <p:spPr>
          <a:xfrm>
            <a:off x="4554341" y="1852999"/>
            <a:ext cx="3791700" cy="5046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algn="ctr">
              <a:spcBef>
                <a:spcPts val="0"/>
              </a:spcBef>
              <a:spcAft>
                <a:spcPts val="0"/>
              </a:spcAft>
            </a:pPr>
            <a:r>
              <a:rPr lang="en-GB">
                <a:solidFill>
                  <a:schemeClr val="dk2"/>
                </a:solidFill>
                <a:latin typeface="PT Sans Narrow"/>
                <a:ea typeface="PT Sans Narrow"/>
                <a:cs typeface="PT Sans Narrow"/>
                <a:sym typeface="PT Sans Narrow"/>
              </a:rPr>
              <a:t>CDCC provides EBU. How to compute NEB?</a:t>
            </a:r>
            <a:endParaRPr>
              <a:solidFill>
                <a:schemeClr val="dk2"/>
              </a:solidFill>
              <a:latin typeface="PT Sans Narrow"/>
              <a:ea typeface="PT Sans Narrow"/>
              <a:cs typeface="PT Sans Narrow"/>
              <a:sym typeface="PT Sans Narrow"/>
            </a:endParaRPr>
          </a:p>
        </p:txBody>
      </p:sp>
      <p:sp>
        <p:nvSpPr>
          <p:cNvPr id="116" name="Google Shape;116;p17"/>
          <p:cNvSpPr/>
          <p:nvPr/>
        </p:nvSpPr>
        <p:spPr>
          <a:xfrm>
            <a:off x="5297875" y="4795000"/>
            <a:ext cx="82200" cy="11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 name="TextBox 4">
            <a:extLst>
              <a:ext uri="{FF2B5EF4-FFF2-40B4-BE49-F238E27FC236}">
                <a16:creationId xmlns:a16="http://schemas.microsoft.com/office/drawing/2014/main" id="{53BD4AE3-D61D-324F-9E88-D880589D73D8}"/>
              </a:ext>
            </a:extLst>
          </p:cNvPr>
          <p:cNvSpPr txBox="1"/>
          <p:nvPr/>
        </p:nvSpPr>
        <p:spPr>
          <a:xfrm>
            <a:off x="2359523" y="404664"/>
            <a:ext cx="4743606" cy="523220"/>
          </a:xfrm>
          <a:prstGeom prst="rect">
            <a:avLst/>
          </a:prstGeom>
          <a:noFill/>
        </p:spPr>
        <p:txBody>
          <a:bodyPr wrap="none" rtlCol="0">
            <a:spAutoFit/>
          </a:bodyPr>
          <a:lstStyle/>
          <a:p>
            <a:r>
              <a:rPr lang="it-IT" sz="2800"/>
              <a:t>Break-up from inclusive data</a:t>
            </a:r>
          </a:p>
        </p:txBody>
      </p:sp>
      <p:sp>
        <p:nvSpPr>
          <p:cNvPr id="8" name="Date Placeholder 7">
            <a:extLst>
              <a:ext uri="{FF2B5EF4-FFF2-40B4-BE49-F238E27FC236}">
                <a16:creationId xmlns:a16="http://schemas.microsoft.com/office/drawing/2014/main" id="{51F5091D-7CD5-8F40-8CEA-05F0D0DD4003}"/>
              </a:ext>
            </a:extLst>
          </p:cNvPr>
          <p:cNvSpPr>
            <a:spLocks noGrp="1"/>
          </p:cNvSpPr>
          <p:nvPr>
            <p:ph type="dt" sz="half" idx="10"/>
          </p:nvPr>
        </p:nvSpPr>
        <p:spPr/>
        <p:txBody>
          <a:bodyPr/>
          <a:lstStyle/>
          <a:p>
            <a:pPr>
              <a:defRPr/>
            </a:pPr>
            <a:r>
              <a:rPr lang="it-IT"/>
              <a:t>Reaction Seminar</a:t>
            </a:r>
          </a:p>
        </p:txBody>
      </p:sp>
      <p:sp>
        <p:nvSpPr>
          <p:cNvPr id="9" name="Footer Placeholder 8">
            <a:extLst>
              <a:ext uri="{FF2B5EF4-FFF2-40B4-BE49-F238E27FC236}">
                <a16:creationId xmlns:a16="http://schemas.microsoft.com/office/drawing/2014/main" id="{A69FFC77-82E0-384D-BFBD-00FFC116621C}"/>
              </a:ext>
            </a:extLst>
          </p:cNvPr>
          <p:cNvSpPr>
            <a:spLocks noGrp="1"/>
          </p:cNvSpPr>
          <p:nvPr>
            <p:ph type="ftr" sz="quarter" idx="11"/>
          </p:nvPr>
        </p:nvSpPr>
        <p:spPr/>
        <p:txBody>
          <a:bodyPr/>
          <a:lstStyle/>
          <a:p>
            <a:pPr>
              <a:defRPr/>
            </a:pPr>
            <a:r>
              <a:rPr lang="en-US"/>
              <a:t>Alessia Di Pietro,INFN-LNS</a:t>
            </a:r>
            <a:endParaRPr lang="it-IT"/>
          </a:p>
        </p:txBody>
      </p:sp>
      <p:grpSp>
        <p:nvGrpSpPr>
          <p:cNvPr id="3" name="Group 2">
            <a:extLst>
              <a:ext uri="{FF2B5EF4-FFF2-40B4-BE49-F238E27FC236}">
                <a16:creationId xmlns:a16="http://schemas.microsoft.com/office/drawing/2014/main" id="{BDBB9B10-A617-E543-9B36-5487ED08FC8D}"/>
              </a:ext>
            </a:extLst>
          </p:cNvPr>
          <p:cNvGrpSpPr/>
          <p:nvPr/>
        </p:nvGrpSpPr>
        <p:grpSpPr>
          <a:xfrm>
            <a:off x="3491880" y="2875457"/>
            <a:ext cx="6175767" cy="3505871"/>
            <a:chOff x="3491880" y="2875457"/>
            <a:chExt cx="6175767" cy="3505871"/>
          </a:xfrm>
        </p:grpSpPr>
        <p:grpSp>
          <p:nvGrpSpPr>
            <p:cNvPr id="7" name="Group 6">
              <a:extLst>
                <a:ext uri="{FF2B5EF4-FFF2-40B4-BE49-F238E27FC236}">
                  <a16:creationId xmlns:a16="http://schemas.microsoft.com/office/drawing/2014/main" id="{BB1B4CE9-7DB5-3A42-A22B-6F6443298925}"/>
                </a:ext>
              </a:extLst>
            </p:cNvPr>
            <p:cNvGrpSpPr/>
            <p:nvPr/>
          </p:nvGrpSpPr>
          <p:grpSpPr>
            <a:xfrm>
              <a:off x="4437050" y="2875457"/>
              <a:ext cx="3940500" cy="3505871"/>
              <a:chOff x="4437050" y="2875457"/>
              <a:chExt cx="3940500" cy="3505871"/>
            </a:xfrm>
          </p:grpSpPr>
          <p:cxnSp>
            <p:nvCxnSpPr>
              <p:cNvPr id="111" name="Google Shape;111;p17"/>
              <p:cNvCxnSpPr/>
              <p:nvPr/>
            </p:nvCxnSpPr>
            <p:spPr>
              <a:xfrm flipH="1">
                <a:off x="6389670" y="2875457"/>
                <a:ext cx="5400" cy="666600"/>
              </a:xfrm>
              <a:prstGeom prst="straightConnector1">
                <a:avLst/>
              </a:prstGeom>
              <a:noFill/>
              <a:ln w="28575" cap="flat" cmpd="sng">
                <a:solidFill>
                  <a:schemeClr val="dk2"/>
                </a:solidFill>
                <a:prstDash val="solid"/>
                <a:round/>
                <a:headEnd type="none" w="med" len="med"/>
                <a:tailEnd type="triangle" w="med" len="med"/>
              </a:ln>
            </p:spPr>
          </p:cxnSp>
          <p:sp>
            <p:nvSpPr>
              <p:cNvPr id="112" name="Google Shape;112;p17"/>
              <p:cNvSpPr txBox="1"/>
              <p:nvPr/>
            </p:nvSpPr>
            <p:spPr>
              <a:xfrm>
                <a:off x="4437050" y="3855702"/>
                <a:ext cx="3940500" cy="86796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algn="ctr">
                  <a:spcBef>
                    <a:spcPts val="0"/>
                  </a:spcBef>
                  <a:spcAft>
                    <a:spcPts val="0"/>
                  </a:spcAft>
                </a:pPr>
                <a:r>
                  <a:rPr lang="en-GB">
                    <a:solidFill>
                      <a:schemeClr val="dk2"/>
                    </a:solidFill>
                    <a:latin typeface="PT Sans Narrow"/>
                    <a:ea typeface="PT Sans Narrow"/>
                    <a:cs typeface="PT Sans Narrow"/>
                    <a:sym typeface="PT Sans Narrow"/>
                  </a:rPr>
                  <a:t>Re-examination of the inclusive breakup models proposed in the 80s </a:t>
                </a:r>
                <a:endParaRPr>
                  <a:solidFill>
                    <a:schemeClr val="dk2"/>
                  </a:solidFill>
                  <a:latin typeface="PT Sans Narrow"/>
                  <a:ea typeface="PT Sans Narrow"/>
                  <a:cs typeface="PT Sans Narrow"/>
                  <a:sym typeface="PT Sans Narrow"/>
                </a:endParaRPr>
              </a:p>
              <a:p>
                <a:pPr algn="ctr">
                  <a:spcBef>
                    <a:spcPts val="0"/>
                  </a:spcBef>
                  <a:spcAft>
                    <a:spcPts val="0"/>
                  </a:spcAft>
                </a:pPr>
                <a:r>
                  <a:rPr lang="en-GB" sz="1200" i="1">
                    <a:solidFill>
                      <a:schemeClr val="dk2"/>
                    </a:solidFill>
                    <a:latin typeface="PT Sans Narrow"/>
                    <a:ea typeface="PT Sans Narrow"/>
                    <a:cs typeface="PT Sans Narrow"/>
                    <a:sym typeface="PT Sans Narrow"/>
                  </a:rPr>
                  <a:t>M. </a:t>
                </a:r>
                <a:r>
                  <a:rPr lang="en-GB" sz="1200" i="1" err="1">
                    <a:solidFill>
                      <a:schemeClr val="dk2"/>
                    </a:solidFill>
                    <a:latin typeface="PT Sans Narrow"/>
                    <a:ea typeface="PT Sans Narrow"/>
                    <a:cs typeface="PT Sans Narrow"/>
                    <a:sym typeface="PT Sans Narrow"/>
                  </a:rPr>
                  <a:t>Ichimura</a:t>
                </a:r>
                <a:r>
                  <a:rPr lang="en-GB" sz="1200" i="1">
                    <a:solidFill>
                      <a:schemeClr val="dk2"/>
                    </a:solidFill>
                    <a:latin typeface="PT Sans Narrow"/>
                    <a:ea typeface="PT Sans Narrow"/>
                    <a:cs typeface="PT Sans Narrow"/>
                    <a:sym typeface="PT Sans Narrow"/>
                  </a:rPr>
                  <a:t>, N. </a:t>
                </a:r>
                <a:r>
                  <a:rPr lang="en-GB" sz="1200" i="1" err="1">
                    <a:solidFill>
                      <a:schemeClr val="dk2"/>
                    </a:solidFill>
                    <a:latin typeface="PT Sans Narrow"/>
                    <a:ea typeface="PT Sans Narrow"/>
                    <a:cs typeface="PT Sans Narrow"/>
                    <a:sym typeface="PT Sans Narrow"/>
                  </a:rPr>
                  <a:t>Austern</a:t>
                </a:r>
                <a:r>
                  <a:rPr lang="en-GB" sz="1200" i="1">
                    <a:solidFill>
                      <a:schemeClr val="dk2"/>
                    </a:solidFill>
                    <a:latin typeface="PT Sans Narrow"/>
                    <a:ea typeface="PT Sans Narrow"/>
                    <a:cs typeface="PT Sans Narrow"/>
                    <a:sym typeface="PT Sans Narrow"/>
                  </a:rPr>
                  <a:t>, and C. M. Vincent, PRC 32, 431 (1985)</a:t>
                </a:r>
                <a:endParaRPr sz="1200" i="1">
                  <a:solidFill>
                    <a:schemeClr val="dk2"/>
                  </a:solidFill>
                  <a:latin typeface="PT Sans Narrow"/>
                  <a:ea typeface="PT Sans Narrow"/>
                  <a:cs typeface="PT Sans Narrow"/>
                  <a:sym typeface="PT Sans Narrow"/>
                </a:endParaRPr>
              </a:p>
            </p:txBody>
          </p:sp>
          <p:sp>
            <p:nvSpPr>
              <p:cNvPr id="16" name="Google Shape;138;p19">
                <a:extLst>
                  <a:ext uri="{FF2B5EF4-FFF2-40B4-BE49-F238E27FC236}">
                    <a16:creationId xmlns:a16="http://schemas.microsoft.com/office/drawing/2014/main" id="{C4F67811-30D8-F349-BBF6-C60D533EE344}"/>
                  </a:ext>
                </a:extLst>
              </p:cNvPr>
              <p:cNvSpPr txBox="1"/>
              <p:nvPr/>
            </p:nvSpPr>
            <p:spPr>
              <a:xfrm>
                <a:off x="4920716" y="6033628"/>
                <a:ext cx="3395700" cy="3477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GB" sz="1200" err="1">
                    <a:latin typeface="PT Sans Narrow"/>
                    <a:ea typeface="PT Sans Narrow"/>
                    <a:cs typeface="PT Sans Narrow"/>
                    <a:sym typeface="PT Sans Narrow"/>
                  </a:rPr>
                  <a:t>Jin</a:t>
                </a:r>
                <a:r>
                  <a:rPr lang="en-GB" sz="1200">
                    <a:latin typeface="PT Sans Narrow"/>
                    <a:ea typeface="PT Sans Narrow"/>
                    <a:cs typeface="PT Sans Narrow"/>
                    <a:sym typeface="PT Sans Narrow"/>
                  </a:rPr>
                  <a:t> Lei and A. M. Moro, Phys. Rev. C 92, 044616 (2015).</a:t>
                </a:r>
                <a:endParaRPr sz="1200">
                  <a:latin typeface="PT Sans Narrow"/>
                  <a:ea typeface="PT Sans Narrow"/>
                  <a:cs typeface="PT Sans Narrow"/>
                  <a:sym typeface="PT Sans Narrow"/>
                </a:endParaRPr>
              </a:p>
              <a:p>
                <a:pPr>
                  <a:spcBef>
                    <a:spcPts val="0"/>
                  </a:spcBef>
                  <a:spcAft>
                    <a:spcPts val="0"/>
                  </a:spcAft>
                </a:pPr>
                <a:endParaRPr sz="1200"/>
              </a:p>
            </p:txBody>
          </p:sp>
        </p:grpSp>
        <p:sp>
          <p:nvSpPr>
            <p:cNvPr id="2" name="TextBox 1">
              <a:extLst>
                <a:ext uri="{FF2B5EF4-FFF2-40B4-BE49-F238E27FC236}">
                  <a16:creationId xmlns:a16="http://schemas.microsoft.com/office/drawing/2014/main" id="{7A99217B-804B-FF42-841D-3C74205129AD}"/>
                </a:ext>
              </a:extLst>
            </p:cNvPr>
            <p:cNvSpPr txBox="1"/>
            <p:nvPr/>
          </p:nvSpPr>
          <p:spPr>
            <a:xfrm>
              <a:off x="3491880" y="4797152"/>
              <a:ext cx="6175767" cy="1200329"/>
            </a:xfrm>
            <a:prstGeom prst="rect">
              <a:avLst/>
            </a:prstGeom>
            <a:noFill/>
          </p:spPr>
          <p:txBody>
            <a:bodyPr wrap="square" rtlCol="0">
              <a:spAutoFit/>
            </a:bodyPr>
            <a:lstStyle/>
            <a:p>
              <a:pPr algn="ctr"/>
              <a:r>
                <a:rPr lang="it-IT" err="1"/>
                <a:t>Based</a:t>
              </a:r>
              <a:r>
                <a:rPr lang="it-IT"/>
                <a:t> on </a:t>
              </a:r>
              <a:r>
                <a:rPr lang="it-IT" err="1"/>
                <a:t>participant-spectator</a:t>
              </a:r>
              <a:r>
                <a:rPr lang="it-IT"/>
                <a:t>  </a:t>
              </a:r>
              <a:r>
                <a:rPr lang="it-IT" err="1"/>
                <a:t>picture</a:t>
              </a:r>
              <a:endParaRPr lang="it-IT"/>
            </a:p>
            <a:p>
              <a:pPr algn="ctr"/>
              <a:r>
                <a:rPr lang="it-IT"/>
                <a:t>a(</a:t>
              </a:r>
              <a:r>
                <a:rPr lang="it-IT" err="1"/>
                <a:t>b+x</a:t>
              </a:r>
              <a:r>
                <a:rPr lang="it-IT"/>
                <a:t>)+</a:t>
              </a:r>
              <a:r>
                <a:rPr lang="it-IT" err="1"/>
                <a:t>A</a:t>
              </a:r>
              <a:r>
                <a:rPr lang="it-IT" err="1">
                  <a:sym typeface="Wingdings" pitchFamily="2" charset="2"/>
                </a:rPr>
                <a:t>b+B</a:t>
              </a:r>
              <a:r>
                <a:rPr lang="it-IT">
                  <a:sym typeface="Wingdings" pitchFamily="2" charset="2"/>
                </a:rPr>
                <a:t>* </a:t>
              </a:r>
            </a:p>
            <a:p>
              <a:pPr algn="ctr"/>
              <a:r>
                <a:rPr lang="it-IT">
                  <a:sym typeface="Wingdings" pitchFamily="2" charset="2"/>
                </a:rPr>
                <a:t>b =</a:t>
              </a:r>
              <a:r>
                <a:rPr lang="it-IT" err="1">
                  <a:sym typeface="Wingdings" pitchFamily="2" charset="2"/>
                </a:rPr>
                <a:t>detected</a:t>
              </a:r>
              <a:r>
                <a:rPr lang="it-IT">
                  <a:sym typeface="Wingdings" pitchFamily="2" charset="2"/>
                </a:rPr>
                <a:t> </a:t>
              </a:r>
              <a:r>
                <a:rPr lang="it-IT" err="1">
                  <a:sym typeface="Wingdings" pitchFamily="2" charset="2"/>
                </a:rPr>
                <a:t>particle</a:t>
              </a:r>
              <a:r>
                <a:rPr lang="it-IT">
                  <a:sym typeface="Wingdings" pitchFamily="2" charset="2"/>
                </a:rPr>
                <a:t> </a:t>
              </a:r>
            </a:p>
            <a:p>
              <a:pPr algn="ctr"/>
              <a:r>
                <a:rPr lang="it-IT">
                  <a:sym typeface="Wingdings" pitchFamily="2" charset="2"/>
                </a:rPr>
                <a:t>B* = </a:t>
              </a:r>
              <a:r>
                <a:rPr lang="it-IT" err="1">
                  <a:sym typeface="Wingdings" pitchFamily="2" charset="2"/>
                </a:rPr>
                <a:t>any</a:t>
              </a:r>
              <a:r>
                <a:rPr lang="it-IT">
                  <a:sym typeface="Wingdings" pitchFamily="2" charset="2"/>
                </a:rPr>
                <a:t> </a:t>
              </a:r>
              <a:r>
                <a:rPr lang="it-IT" err="1">
                  <a:sym typeface="Wingdings" pitchFamily="2" charset="2"/>
                </a:rPr>
                <a:t>possible</a:t>
              </a:r>
              <a:r>
                <a:rPr lang="it-IT">
                  <a:sym typeface="Wingdings" pitchFamily="2" charset="2"/>
                </a:rPr>
                <a:t> </a:t>
              </a:r>
              <a:r>
                <a:rPr lang="it-IT" err="1">
                  <a:sym typeface="Wingdings" pitchFamily="2" charset="2"/>
                </a:rPr>
                <a:t>final</a:t>
              </a:r>
              <a:r>
                <a:rPr lang="it-IT">
                  <a:sym typeface="Wingdings" pitchFamily="2" charset="2"/>
                </a:rPr>
                <a:t> state of </a:t>
              </a:r>
              <a:r>
                <a:rPr lang="it-IT" err="1">
                  <a:sym typeface="Wingdings" pitchFamily="2" charset="2"/>
                </a:rPr>
                <a:t>x+A</a:t>
              </a:r>
              <a:endParaRPr lang="it-IT"/>
            </a:p>
          </p:txBody>
        </p:sp>
      </p:grpSp>
    </p:spTree>
    <p:extLst>
      <p:ext uri="{BB962C8B-B14F-4D97-AF65-F5344CB8AC3E}">
        <p14:creationId xmlns:p14="http://schemas.microsoft.com/office/powerpoint/2010/main" val="8080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Reaction Seminar</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10" name="TextBox 9"/>
          <p:cNvSpPr txBox="1"/>
          <p:nvPr/>
        </p:nvSpPr>
        <p:spPr>
          <a:xfrm>
            <a:off x="843459" y="956968"/>
            <a:ext cx="2591222" cy="369332"/>
          </a:xfrm>
          <a:prstGeom prst="rect">
            <a:avLst/>
          </a:prstGeom>
          <a:noFill/>
        </p:spPr>
        <p:txBody>
          <a:bodyPr wrap="none" rtlCol="0">
            <a:spAutoFit/>
          </a:bodyPr>
          <a:lstStyle/>
          <a:p>
            <a:r>
              <a:rPr lang="en-GB" baseline="30000" dirty="0"/>
              <a:t>11</a:t>
            </a:r>
            <a:r>
              <a:rPr lang="en-GB" dirty="0"/>
              <a:t>Be+</a:t>
            </a:r>
            <a:r>
              <a:rPr lang="en-GB" baseline="30000" dirty="0"/>
              <a:t>197</a:t>
            </a:r>
            <a:r>
              <a:rPr lang="en-GB" dirty="0"/>
              <a:t>Au @ TRIUMF </a:t>
            </a:r>
          </a:p>
        </p:txBody>
      </p:sp>
      <p:sp>
        <p:nvSpPr>
          <p:cNvPr id="11" name="TextBox 10"/>
          <p:cNvSpPr txBox="1"/>
          <p:nvPr/>
        </p:nvSpPr>
        <p:spPr>
          <a:xfrm>
            <a:off x="3229324" y="62178"/>
            <a:ext cx="2685351" cy="461665"/>
          </a:xfrm>
          <a:prstGeom prst="rect">
            <a:avLst/>
          </a:prstGeom>
          <a:noFill/>
        </p:spPr>
        <p:txBody>
          <a:bodyPr wrap="none" rtlCol="0">
            <a:spAutoFit/>
          </a:bodyPr>
          <a:lstStyle/>
          <a:p>
            <a:r>
              <a:rPr lang="en-GB" sz="2400" dirty="0"/>
              <a:t>Inclusive break-up</a:t>
            </a:r>
          </a:p>
        </p:txBody>
      </p:sp>
      <p:sp>
        <p:nvSpPr>
          <p:cNvPr id="14" name="Left Arrow Callout 13"/>
          <p:cNvSpPr/>
          <p:nvPr/>
        </p:nvSpPr>
        <p:spPr>
          <a:xfrm>
            <a:off x="4084177" y="1964155"/>
            <a:ext cx="3352800" cy="838200"/>
          </a:xfrm>
          <a:prstGeom prst="leftArrowCallout">
            <a:avLst>
              <a:gd name="adj1" fmla="val 25000"/>
              <a:gd name="adj2" fmla="val 25000"/>
              <a:gd name="adj3" fmla="val 25000"/>
              <a:gd name="adj4" fmla="val 80507"/>
            </a:avLst>
          </a:prstGeom>
          <a:solidFill>
            <a:srgbClr val="FFFFFF"/>
          </a:solidFill>
          <a:ln w="28575" cap="flat" cmpd="sng" algn="ctr">
            <a:solidFill>
              <a:srgbClr val="0033C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000000"/>
                </a:solidFill>
              </a:rPr>
              <a:t>Coulomb dominated break-up</a:t>
            </a:r>
          </a:p>
        </p:txBody>
      </p:sp>
      <p:sp>
        <p:nvSpPr>
          <p:cNvPr id="15" name="TextBox 14"/>
          <p:cNvSpPr txBox="1"/>
          <p:nvPr/>
        </p:nvSpPr>
        <p:spPr>
          <a:xfrm>
            <a:off x="124016" y="5373216"/>
            <a:ext cx="4330160" cy="307777"/>
          </a:xfrm>
          <a:prstGeom prst="rect">
            <a:avLst/>
          </a:prstGeom>
          <a:noFill/>
        </p:spPr>
        <p:txBody>
          <a:bodyPr wrap="none" rtlCol="0">
            <a:spAutoFit/>
          </a:bodyPr>
          <a:lstStyle/>
          <a:p>
            <a:r>
              <a:rPr lang="en-GB" sz="1400" dirty="0"/>
              <a:t>V. </a:t>
            </a:r>
            <a:r>
              <a:rPr lang="en-GB" sz="1400" dirty="0" err="1"/>
              <a:t>Pesudo</a:t>
            </a:r>
            <a:r>
              <a:rPr lang="en-GB" sz="1400" dirty="0"/>
              <a:t> et al. Phys. Rev. Lett. </a:t>
            </a:r>
            <a:r>
              <a:rPr lang="en-US" sz="1400" dirty="0"/>
              <a:t>118, 152502 (2017)</a:t>
            </a:r>
            <a:endParaRPr lang="en-GB" sz="1400" dirty="0"/>
          </a:p>
        </p:txBody>
      </p:sp>
      <p:pic>
        <p:nvPicPr>
          <p:cNvPr id="5" name="Picture 4">
            <a:extLst>
              <a:ext uri="{FF2B5EF4-FFF2-40B4-BE49-F238E27FC236}">
                <a16:creationId xmlns:a16="http://schemas.microsoft.com/office/drawing/2014/main" id="{61F2B1B4-EC67-6841-9737-044C742699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876" y="1535230"/>
            <a:ext cx="2775548" cy="3504480"/>
          </a:xfrm>
          <a:prstGeom prst="rect">
            <a:avLst/>
          </a:prstGeom>
        </p:spPr>
      </p:pic>
    </p:spTree>
    <p:extLst>
      <p:ext uri="{BB962C8B-B14F-4D97-AF65-F5344CB8AC3E}">
        <p14:creationId xmlns:p14="http://schemas.microsoft.com/office/powerpoint/2010/main" val="110329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D7F33-ED36-5248-9094-F237C3E2D292}"/>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9A8E0BD0-B449-1E4D-BA83-94B954EA5C87}"/>
              </a:ext>
            </a:extLst>
          </p:cNvPr>
          <p:cNvSpPr>
            <a:spLocks noGrp="1"/>
          </p:cNvSpPr>
          <p:nvPr>
            <p:ph type="ftr" sz="quarter" idx="11"/>
          </p:nvPr>
        </p:nvSpPr>
        <p:spPr/>
        <p:txBody>
          <a:bodyPr/>
          <a:lstStyle/>
          <a:p>
            <a:pPr>
              <a:defRPr/>
            </a:pPr>
            <a:r>
              <a:rPr lang="en-US"/>
              <a:t>Alessia Di Pietro,INFN-LNS</a:t>
            </a:r>
            <a:endParaRPr lang="it-IT"/>
          </a:p>
        </p:txBody>
      </p:sp>
      <p:sp>
        <p:nvSpPr>
          <p:cNvPr id="4" name="Date Placeholder 1">
            <a:extLst>
              <a:ext uri="{FF2B5EF4-FFF2-40B4-BE49-F238E27FC236}">
                <a16:creationId xmlns:a16="http://schemas.microsoft.com/office/drawing/2014/main" id="{1C4711D9-877D-B749-8B52-698450BEDF3A}"/>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it-IT"/>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it-IT"/>
              <a:t>RTFNB 2019</a:t>
            </a:r>
          </a:p>
        </p:txBody>
      </p:sp>
      <p:sp>
        <p:nvSpPr>
          <p:cNvPr id="5" name="Footer Placeholder 2">
            <a:extLst>
              <a:ext uri="{FF2B5EF4-FFF2-40B4-BE49-F238E27FC236}">
                <a16:creationId xmlns:a16="http://schemas.microsoft.com/office/drawing/2014/main" id="{02B4D582-AEB8-2C4A-9062-33CEBF81EFF0}"/>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a:t>Alessia Di Pietro,INFN-LNS</a:t>
            </a:r>
            <a:endParaRPr lang="it-IT"/>
          </a:p>
        </p:txBody>
      </p:sp>
      <p:pic>
        <p:nvPicPr>
          <p:cNvPr id="6" name="Picture 5">
            <a:extLst>
              <a:ext uri="{FF2B5EF4-FFF2-40B4-BE49-F238E27FC236}">
                <a16:creationId xmlns:a16="http://schemas.microsoft.com/office/drawing/2014/main" id="{D1188A7D-671E-D64C-902F-535F619E64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713" y="1499804"/>
            <a:ext cx="4510299" cy="3191036"/>
          </a:xfrm>
          <a:prstGeom prst="rect">
            <a:avLst/>
          </a:prstGeom>
        </p:spPr>
      </p:pic>
      <p:pic>
        <p:nvPicPr>
          <p:cNvPr id="7" name="Picture 6">
            <a:extLst>
              <a:ext uri="{FF2B5EF4-FFF2-40B4-BE49-F238E27FC236}">
                <a16:creationId xmlns:a16="http://schemas.microsoft.com/office/drawing/2014/main" id="{F4F36C96-F5E2-D547-8B5B-9F3CB5857D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4722" y="1470791"/>
            <a:ext cx="4496230" cy="3429000"/>
          </a:xfrm>
          <a:prstGeom prst="rect">
            <a:avLst/>
          </a:prstGeom>
        </p:spPr>
      </p:pic>
      <p:sp>
        <p:nvSpPr>
          <p:cNvPr id="8" name="Title 1">
            <a:extLst>
              <a:ext uri="{FF2B5EF4-FFF2-40B4-BE49-F238E27FC236}">
                <a16:creationId xmlns:a16="http://schemas.microsoft.com/office/drawing/2014/main" id="{0FF1AAB8-E8A4-9F4E-B308-47A26BF81C0C}"/>
              </a:ext>
            </a:extLst>
          </p:cNvPr>
          <p:cNvSpPr txBox="1">
            <a:spLocks/>
          </p:cNvSpPr>
          <p:nvPr/>
        </p:nvSpPr>
        <p:spPr>
          <a:xfrm>
            <a:off x="2357767" y="40476"/>
            <a:ext cx="4357464" cy="1078850"/>
          </a:xfrm>
          <a:prstGeom prst="rect">
            <a:avLst/>
          </a:prstGeom>
          <a:noFill/>
          <a:ln>
            <a:noFill/>
          </a:ln>
        </p:spPr>
        <p:txBody>
          <a:bodyPr spcFirstLastPara="1" wrap="square" lIns="91425" tIns="91425" rIns="91425" bIns="91425" anchor="t" anchorCtr="0"/>
          <a:lstStyle/>
          <a:p>
            <a:pPr marL="0" marR="0" lvl="0" indent="0" algn="ctr" defTabSz="914400" rtl="0" eaLnBrk="1" fontAlgn="auto" latinLnBrk="0" hangingPunct="1">
              <a:lnSpc>
                <a:spcPct val="100000"/>
              </a:lnSpc>
              <a:spcBef>
                <a:spcPts val="0"/>
              </a:spcBef>
              <a:spcAft>
                <a:spcPts val="0"/>
              </a:spcAft>
              <a:buClr>
                <a:schemeClr val="accent1"/>
              </a:buClr>
              <a:buSzPts val="3600"/>
              <a:buFont typeface="PT Sans Narrow"/>
              <a:buNone/>
              <a:tabLst/>
              <a:defRPr/>
            </a:pPr>
            <a:r>
              <a:rPr lang="en-GB" sz="2400" kern="0" baseline="30000">
                <a:latin typeface="+mj-lt"/>
                <a:ea typeface="PT Sans Narrow"/>
                <a:cs typeface="PT Sans Narrow"/>
                <a:sym typeface="PT Sans Narrow"/>
              </a:rPr>
              <a:t>11</a:t>
            </a:r>
            <a:r>
              <a:rPr lang="en-GB" sz="2400" kern="0">
                <a:latin typeface="+mj-lt"/>
                <a:ea typeface="PT Sans Narrow"/>
                <a:cs typeface="PT Sans Narrow"/>
                <a:sym typeface="PT Sans Narrow"/>
              </a:rPr>
              <a:t>Be+</a:t>
            </a:r>
            <a:r>
              <a:rPr lang="en-GB" sz="2400" kern="0" baseline="30000">
                <a:latin typeface="+mj-lt"/>
                <a:ea typeface="PT Sans Narrow"/>
                <a:cs typeface="PT Sans Narrow"/>
                <a:sym typeface="PT Sans Narrow"/>
              </a:rPr>
              <a:t>64</a:t>
            </a:r>
            <a:r>
              <a:rPr lang="en-GB" sz="2400" kern="0">
                <a:latin typeface="+mj-lt"/>
                <a:ea typeface="PT Sans Narrow"/>
                <a:cs typeface="PT Sans Narrow"/>
                <a:sym typeface="PT Sans Narrow"/>
              </a:rPr>
              <a:t>Zn inclusive-b</a:t>
            </a:r>
            <a:r>
              <a:rPr kumimoji="0" lang="en-GB" sz="2400" i="0" u="none" strike="noStrike" kern="0" cap="none" spc="0" normalizeH="0" baseline="0" noProof="0" err="1">
                <a:ln>
                  <a:noFill/>
                </a:ln>
                <a:effectLst/>
                <a:uLnTx/>
                <a:uFillTx/>
                <a:latin typeface="+mj-lt"/>
                <a:ea typeface="PT Sans Narrow"/>
                <a:cs typeface="PT Sans Narrow"/>
                <a:sym typeface="PT Sans Narrow"/>
              </a:rPr>
              <a:t>reakup</a:t>
            </a:r>
            <a:endParaRPr kumimoji="0" lang="en-GB" sz="2400" i="0" u="none" strike="noStrike" kern="0" cap="none" spc="0" normalizeH="0" baseline="0" noProof="0">
              <a:ln>
                <a:noFill/>
              </a:ln>
              <a:effectLst/>
              <a:uLnTx/>
              <a:uFillTx/>
              <a:latin typeface="+mj-lt"/>
              <a:ea typeface="PT Sans Narrow"/>
              <a:cs typeface="PT Sans Narrow"/>
              <a:sym typeface="PT Sans Narrow"/>
            </a:endParaRPr>
          </a:p>
        </p:txBody>
      </p:sp>
      <p:sp>
        <p:nvSpPr>
          <p:cNvPr id="9" name="TextBox 8">
            <a:extLst>
              <a:ext uri="{FF2B5EF4-FFF2-40B4-BE49-F238E27FC236}">
                <a16:creationId xmlns:a16="http://schemas.microsoft.com/office/drawing/2014/main" id="{05049D61-0DB4-4343-9FC7-0BE9186CBD3F}"/>
              </a:ext>
            </a:extLst>
          </p:cNvPr>
          <p:cNvSpPr txBox="1"/>
          <p:nvPr/>
        </p:nvSpPr>
        <p:spPr>
          <a:xfrm>
            <a:off x="6019800" y="1227728"/>
            <a:ext cx="2210862" cy="369332"/>
          </a:xfrm>
          <a:prstGeom prst="rect">
            <a:avLst/>
          </a:prstGeom>
          <a:noFill/>
        </p:spPr>
        <p:txBody>
          <a:bodyPr wrap="none" rtlCol="0">
            <a:spAutoFit/>
          </a:bodyPr>
          <a:lstStyle/>
          <a:p>
            <a:r>
              <a:rPr lang="it-IT"/>
              <a:t>Energy </a:t>
            </a:r>
            <a:r>
              <a:rPr lang="it-IT" err="1"/>
              <a:t>distributions</a:t>
            </a:r>
            <a:endParaRPr lang="it-IT"/>
          </a:p>
        </p:txBody>
      </p:sp>
      <p:pic>
        <p:nvPicPr>
          <p:cNvPr id="10" name="Picture 9">
            <a:extLst>
              <a:ext uri="{FF2B5EF4-FFF2-40B4-BE49-F238E27FC236}">
                <a16:creationId xmlns:a16="http://schemas.microsoft.com/office/drawing/2014/main" id="{5848688D-4430-E145-A8DF-3FCFA3CA0B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9520" y="4923970"/>
            <a:ext cx="2475494" cy="1529400"/>
          </a:xfrm>
          <a:prstGeom prst="rect">
            <a:avLst/>
          </a:prstGeom>
        </p:spPr>
      </p:pic>
      <p:sp>
        <p:nvSpPr>
          <p:cNvPr id="11" name="TextBox 10">
            <a:extLst>
              <a:ext uri="{FF2B5EF4-FFF2-40B4-BE49-F238E27FC236}">
                <a16:creationId xmlns:a16="http://schemas.microsoft.com/office/drawing/2014/main" id="{5EC628E5-C937-B846-8A26-EAE18C7A3F39}"/>
              </a:ext>
            </a:extLst>
          </p:cNvPr>
          <p:cNvSpPr txBox="1"/>
          <p:nvPr/>
        </p:nvSpPr>
        <p:spPr>
          <a:xfrm>
            <a:off x="103048" y="4850179"/>
            <a:ext cx="4125403" cy="1077218"/>
          </a:xfrm>
          <a:prstGeom prst="rect">
            <a:avLst/>
          </a:prstGeom>
          <a:solidFill>
            <a:srgbClr val="FCE0C8"/>
          </a:solidFill>
        </p:spPr>
        <p:txBody>
          <a:bodyPr wrap="square" rtlCol="0">
            <a:spAutoFit/>
          </a:bodyPr>
          <a:lstStyle/>
          <a:p>
            <a:pPr algn="ctr"/>
            <a:r>
              <a:rPr lang="it-IT" sz="1600" err="1"/>
              <a:t>Elastic</a:t>
            </a:r>
            <a:r>
              <a:rPr lang="it-IT" sz="1600"/>
              <a:t> breakup </a:t>
            </a:r>
            <a:r>
              <a:rPr lang="it-IT" sz="1600" err="1"/>
              <a:t>is</a:t>
            </a:r>
            <a:r>
              <a:rPr lang="it-IT" sz="1600"/>
              <a:t> </a:t>
            </a:r>
            <a:r>
              <a:rPr lang="it-IT" sz="1600" err="1"/>
              <a:t>dominant</a:t>
            </a:r>
            <a:endParaRPr lang="it-IT" sz="1600"/>
          </a:p>
          <a:p>
            <a:pPr algn="ctr"/>
            <a:r>
              <a:rPr lang="it-IT" sz="1600"/>
              <a:t> Non-</a:t>
            </a:r>
            <a:r>
              <a:rPr lang="it-IT" sz="1600" err="1"/>
              <a:t>elastic</a:t>
            </a:r>
            <a:r>
              <a:rPr lang="it-IT" sz="1600"/>
              <a:t> breakup </a:t>
            </a:r>
            <a:r>
              <a:rPr lang="it-IT" sz="1600" err="1"/>
              <a:t>important</a:t>
            </a:r>
            <a:r>
              <a:rPr lang="it-IT" sz="1600"/>
              <a:t> </a:t>
            </a:r>
            <a:r>
              <a:rPr lang="it-IT" sz="1600" err="1"/>
              <a:t>at</a:t>
            </a:r>
            <a:r>
              <a:rPr lang="it-IT" sz="1600"/>
              <a:t> </a:t>
            </a:r>
            <a:r>
              <a:rPr lang="it-IT" sz="1600" err="1"/>
              <a:t>larger</a:t>
            </a:r>
            <a:r>
              <a:rPr lang="it-IT" sz="1600"/>
              <a:t> </a:t>
            </a:r>
            <a:r>
              <a:rPr lang="it-IT" sz="1600" err="1"/>
              <a:t>angles</a:t>
            </a:r>
            <a:endParaRPr lang="it-IT" sz="1600"/>
          </a:p>
          <a:p>
            <a:pPr algn="ctr"/>
            <a:r>
              <a:rPr lang="it-IT" sz="1600"/>
              <a:t>Small </a:t>
            </a:r>
            <a:r>
              <a:rPr lang="it-IT" sz="1600" err="1"/>
              <a:t>contribution</a:t>
            </a:r>
            <a:r>
              <a:rPr lang="it-IT" sz="1600"/>
              <a:t> from core-</a:t>
            </a:r>
            <a:r>
              <a:rPr lang="it-IT" sz="1600" err="1"/>
              <a:t>excitation</a:t>
            </a:r>
            <a:endParaRPr lang="it-IT" sz="1600"/>
          </a:p>
        </p:txBody>
      </p:sp>
      <p:sp>
        <p:nvSpPr>
          <p:cNvPr id="12" name="TextBox 11">
            <a:extLst>
              <a:ext uri="{FF2B5EF4-FFF2-40B4-BE49-F238E27FC236}">
                <a16:creationId xmlns:a16="http://schemas.microsoft.com/office/drawing/2014/main" id="{3849F3BB-8646-D24D-BD78-B5C454B41F62}"/>
              </a:ext>
            </a:extLst>
          </p:cNvPr>
          <p:cNvSpPr txBox="1"/>
          <p:nvPr/>
        </p:nvSpPr>
        <p:spPr>
          <a:xfrm>
            <a:off x="4510299" y="5652417"/>
            <a:ext cx="2098125" cy="584775"/>
          </a:xfrm>
          <a:prstGeom prst="rect">
            <a:avLst/>
          </a:prstGeom>
          <a:solidFill>
            <a:srgbClr val="92D050"/>
          </a:solidFill>
        </p:spPr>
        <p:txBody>
          <a:bodyPr wrap="square" rtlCol="0">
            <a:spAutoFit/>
          </a:bodyPr>
          <a:lstStyle/>
          <a:p>
            <a:pPr algn="ctr"/>
            <a:r>
              <a:rPr lang="it-IT" sz="1600"/>
              <a:t>Post-</a:t>
            </a:r>
            <a:r>
              <a:rPr lang="it-IT" sz="1600" err="1"/>
              <a:t>acceleration</a:t>
            </a:r>
            <a:r>
              <a:rPr lang="it-IT" sz="1600"/>
              <a:t> </a:t>
            </a:r>
            <a:r>
              <a:rPr lang="it-IT" sz="1600" err="1"/>
              <a:t>observed</a:t>
            </a:r>
            <a:endParaRPr lang="it-IT" sz="1600"/>
          </a:p>
        </p:txBody>
      </p:sp>
      <p:sp>
        <p:nvSpPr>
          <p:cNvPr id="13" name="TextBox 12">
            <a:extLst>
              <a:ext uri="{FF2B5EF4-FFF2-40B4-BE49-F238E27FC236}">
                <a16:creationId xmlns:a16="http://schemas.microsoft.com/office/drawing/2014/main" id="{2106CAE7-3AEF-E441-AE2E-17A5A6104087}"/>
              </a:ext>
            </a:extLst>
          </p:cNvPr>
          <p:cNvSpPr txBox="1"/>
          <p:nvPr/>
        </p:nvSpPr>
        <p:spPr>
          <a:xfrm>
            <a:off x="457200" y="6144859"/>
            <a:ext cx="4002506" cy="307777"/>
          </a:xfrm>
          <a:prstGeom prst="rect">
            <a:avLst/>
          </a:prstGeom>
          <a:noFill/>
        </p:spPr>
        <p:txBody>
          <a:bodyPr wrap="none" rtlCol="0">
            <a:spAutoFit/>
          </a:bodyPr>
          <a:lstStyle/>
          <a:p>
            <a:r>
              <a:rPr lang="it-IT" sz="1400" dirty="0"/>
              <a:t>A. Di Pietro et al. </a:t>
            </a:r>
            <a:r>
              <a:rPr lang="it-IT" sz="1400" dirty="0" err="1"/>
              <a:t>Phy.Lett.B</a:t>
            </a:r>
            <a:r>
              <a:rPr lang="it-IT" sz="1400" dirty="0"/>
              <a:t> </a:t>
            </a:r>
            <a:r>
              <a:rPr lang="en-IT" sz="1400" dirty="0"/>
              <a:t>798, 134954 (2019)</a:t>
            </a:r>
            <a:endParaRPr lang="it-IT" sz="1400" dirty="0"/>
          </a:p>
        </p:txBody>
      </p:sp>
      <p:pic>
        <p:nvPicPr>
          <p:cNvPr id="14" name="Picture 6">
            <a:extLst>
              <a:ext uri="{FF2B5EF4-FFF2-40B4-BE49-F238E27FC236}">
                <a16:creationId xmlns:a16="http://schemas.microsoft.com/office/drawing/2014/main" id="{B9FC5064-F1C4-834C-9797-29B3D5436E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4291" y="633213"/>
            <a:ext cx="2220350" cy="1371600"/>
          </a:xfrm>
          <a:prstGeom prst="rect">
            <a:avLst/>
          </a:prstGeom>
          <a:noFill/>
          <a:ln w="9525">
            <a:noFill/>
            <a:miter lim="800000"/>
            <a:headEnd/>
            <a:tailEnd/>
          </a:ln>
          <a:effectLst/>
        </p:spPr>
      </p:pic>
    </p:spTree>
    <p:extLst>
      <p:ext uri="{BB962C8B-B14F-4D97-AF65-F5344CB8AC3E}">
        <p14:creationId xmlns:p14="http://schemas.microsoft.com/office/powerpoint/2010/main" val="102085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4FE2C1-4162-F74D-AAF7-E01A56A7B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8878" y="1580973"/>
            <a:ext cx="3074882" cy="3980430"/>
          </a:xfrm>
          <a:prstGeom prst="rect">
            <a:avLst/>
          </a:prstGeom>
        </p:spPr>
      </p:pic>
      <p:pic>
        <p:nvPicPr>
          <p:cNvPr id="5" name="Picture 4">
            <a:extLst>
              <a:ext uri="{FF2B5EF4-FFF2-40B4-BE49-F238E27FC236}">
                <a16:creationId xmlns:a16="http://schemas.microsoft.com/office/drawing/2014/main" id="{5E5294CC-CA84-3E4C-93FC-9BFDE5CFD4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69" y="1962960"/>
            <a:ext cx="3313728" cy="4289615"/>
          </a:xfrm>
          <a:prstGeom prst="rect">
            <a:avLst/>
          </a:prstGeom>
        </p:spPr>
      </p:pic>
      <p:sp>
        <p:nvSpPr>
          <p:cNvPr id="2" name="Date Placeholder 1">
            <a:extLst>
              <a:ext uri="{FF2B5EF4-FFF2-40B4-BE49-F238E27FC236}">
                <a16:creationId xmlns:a16="http://schemas.microsoft.com/office/drawing/2014/main" id="{835C556F-2288-234A-AD59-BB9576CBF1F4}"/>
              </a:ext>
            </a:extLst>
          </p:cNvPr>
          <p:cNvSpPr>
            <a:spLocks noGrp="1"/>
          </p:cNvSpPr>
          <p:nvPr>
            <p:ph type="dt" sz="half" idx="10"/>
          </p:nvPr>
        </p:nvSpPr>
        <p:spPr>
          <a:xfrm>
            <a:off x="628650" y="6356350"/>
            <a:ext cx="2057400" cy="365125"/>
          </a:xfrm>
        </p:spPr>
        <p:txBody>
          <a:bodyPr>
            <a:normAutofit/>
          </a:bodyPr>
          <a:lstStyle/>
          <a:p>
            <a:pPr>
              <a:spcAft>
                <a:spcPts val="600"/>
              </a:spcAft>
              <a:defRPr/>
            </a:pPr>
            <a:r>
              <a:rPr lang="it-IT"/>
              <a:t>Reaction Seminar</a:t>
            </a:r>
          </a:p>
        </p:txBody>
      </p:sp>
      <p:sp>
        <p:nvSpPr>
          <p:cNvPr id="3" name="Footer Placeholder 2">
            <a:extLst>
              <a:ext uri="{FF2B5EF4-FFF2-40B4-BE49-F238E27FC236}">
                <a16:creationId xmlns:a16="http://schemas.microsoft.com/office/drawing/2014/main" id="{11814F17-5D31-7246-A3CB-85EBE8AFE4C0}"/>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Alessia Di Pietro,INFN-LNS</a:t>
            </a:r>
            <a:endParaRPr lang="it-IT"/>
          </a:p>
        </p:txBody>
      </p:sp>
      <p:sp>
        <p:nvSpPr>
          <p:cNvPr id="8" name="TextBox 7">
            <a:extLst>
              <a:ext uri="{FF2B5EF4-FFF2-40B4-BE49-F238E27FC236}">
                <a16:creationId xmlns:a16="http://schemas.microsoft.com/office/drawing/2014/main" id="{086F9430-7D44-CA4E-BA19-B67E89D137B3}"/>
              </a:ext>
            </a:extLst>
          </p:cNvPr>
          <p:cNvSpPr txBox="1"/>
          <p:nvPr/>
        </p:nvSpPr>
        <p:spPr>
          <a:xfrm>
            <a:off x="2573188" y="122929"/>
            <a:ext cx="3943708" cy="461665"/>
          </a:xfrm>
          <a:prstGeom prst="rect">
            <a:avLst/>
          </a:prstGeom>
          <a:noFill/>
        </p:spPr>
        <p:txBody>
          <a:bodyPr wrap="none" rtlCol="0">
            <a:spAutoFit/>
          </a:bodyPr>
          <a:lstStyle/>
          <a:p>
            <a:r>
              <a:rPr lang="it-IT" sz="2400" baseline="30000"/>
              <a:t>6</a:t>
            </a:r>
            <a:r>
              <a:rPr lang="it-IT" sz="2400"/>
              <a:t>He+</a:t>
            </a:r>
            <a:r>
              <a:rPr lang="it-IT" sz="2400" baseline="30000"/>
              <a:t>64</a:t>
            </a:r>
            <a:r>
              <a:rPr lang="it-IT" sz="2400"/>
              <a:t>Zn inclusive-breakup</a:t>
            </a:r>
          </a:p>
        </p:txBody>
      </p:sp>
      <p:sp>
        <p:nvSpPr>
          <p:cNvPr id="9" name="TextBox 8">
            <a:extLst>
              <a:ext uri="{FF2B5EF4-FFF2-40B4-BE49-F238E27FC236}">
                <a16:creationId xmlns:a16="http://schemas.microsoft.com/office/drawing/2014/main" id="{79BAA2F1-43AA-084D-BE99-25FFF40DD44F}"/>
              </a:ext>
            </a:extLst>
          </p:cNvPr>
          <p:cNvSpPr txBox="1"/>
          <p:nvPr/>
        </p:nvSpPr>
        <p:spPr>
          <a:xfrm>
            <a:off x="4860032" y="5770627"/>
            <a:ext cx="3313728" cy="646331"/>
          </a:xfrm>
          <a:prstGeom prst="rect">
            <a:avLst/>
          </a:prstGeom>
          <a:solidFill>
            <a:schemeClr val="accent3">
              <a:lumMod val="60000"/>
              <a:lumOff val="40000"/>
            </a:schemeClr>
          </a:solidFill>
        </p:spPr>
        <p:txBody>
          <a:bodyPr wrap="none" rtlCol="0">
            <a:spAutoFit/>
          </a:bodyPr>
          <a:lstStyle/>
          <a:p>
            <a:pPr algn="ctr"/>
            <a:r>
              <a:rPr lang="it-IT"/>
              <a:t>Non-</a:t>
            </a:r>
            <a:r>
              <a:rPr lang="it-IT" err="1"/>
              <a:t>elastic</a:t>
            </a:r>
            <a:r>
              <a:rPr lang="it-IT"/>
              <a:t> breakup </a:t>
            </a:r>
            <a:r>
              <a:rPr lang="it-IT" err="1"/>
              <a:t>dominant</a:t>
            </a:r>
            <a:r>
              <a:rPr lang="it-IT"/>
              <a:t>.</a:t>
            </a:r>
          </a:p>
          <a:p>
            <a:pPr algn="ctr"/>
            <a:r>
              <a:rPr lang="it-IT"/>
              <a:t>2n transfer?</a:t>
            </a:r>
          </a:p>
        </p:txBody>
      </p:sp>
      <p:sp>
        <p:nvSpPr>
          <p:cNvPr id="11" name="TextBox 19">
            <a:extLst>
              <a:ext uri="{FF2B5EF4-FFF2-40B4-BE49-F238E27FC236}">
                <a16:creationId xmlns:a16="http://schemas.microsoft.com/office/drawing/2014/main" id="{BB6F5B65-FEDE-054C-B4E2-1767CD6F23B1}"/>
              </a:ext>
            </a:extLst>
          </p:cNvPr>
          <p:cNvSpPr txBox="1"/>
          <p:nvPr/>
        </p:nvSpPr>
        <p:spPr>
          <a:xfrm>
            <a:off x="179512" y="5948551"/>
            <a:ext cx="4237442"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solidFill>
                  <a:schemeClr val="tx1"/>
                </a:solidFill>
                <a:latin typeface="+mn-lt"/>
                <a:cs typeface=""/>
              </a:rPr>
              <a:t>J.P. Fernandez et al. Phys. </a:t>
            </a:r>
            <a:r>
              <a:rPr lang="en-GB" dirty="0" err="1">
                <a:solidFill>
                  <a:schemeClr val="tx1"/>
                </a:solidFill>
                <a:latin typeface="+mn-lt"/>
                <a:cs typeface=""/>
              </a:rPr>
              <a:t>Rev.C</a:t>
            </a:r>
            <a:r>
              <a:rPr lang="en-GB" dirty="0">
                <a:solidFill>
                  <a:schemeClr val="tx1"/>
                </a:solidFill>
                <a:latin typeface="+mn-lt"/>
                <a:cs typeface=""/>
              </a:rPr>
              <a:t> </a:t>
            </a:r>
            <a:r>
              <a:rPr lang="it-IT" dirty="0"/>
              <a:t>99, 054605 2019</a:t>
            </a:r>
            <a:endParaRPr lang="en-GB" dirty="0">
              <a:solidFill>
                <a:schemeClr val="tx1"/>
              </a:solidFill>
              <a:latin typeface="+mn-lt"/>
              <a:cs typeface=""/>
            </a:endParaRPr>
          </a:p>
        </p:txBody>
      </p:sp>
      <p:pic>
        <p:nvPicPr>
          <p:cNvPr id="10" name="Picture 5">
            <a:extLst>
              <a:ext uri="{FF2B5EF4-FFF2-40B4-BE49-F238E27FC236}">
                <a16:creationId xmlns:a16="http://schemas.microsoft.com/office/drawing/2014/main" id="{8741B620-A0B0-624A-AD64-024C02BE02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2821" y="588347"/>
            <a:ext cx="2328333" cy="1270001"/>
          </a:xfrm>
          <a:prstGeom prst="rect">
            <a:avLst/>
          </a:prstGeom>
          <a:noFill/>
          <a:ln w="9525">
            <a:noFill/>
            <a:miter lim="800000"/>
            <a:headEnd/>
            <a:tailEnd/>
          </a:ln>
          <a:effectLst/>
        </p:spPr>
      </p:pic>
    </p:spTree>
    <p:extLst>
      <p:ext uri="{BB962C8B-B14F-4D97-AF65-F5344CB8AC3E}">
        <p14:creationId xmlns:p14="http://schemas.microsoft.com/office/powerpoint/2010/main" val="357120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42C34-9E90-8B42-8D1E-C82BFDE069A4}"/>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5CE2ECEB-CB81-DD47-BF91-6DE6DF1BA9BB}"/>
              </a:ext>
            </a:extLst>
          </p:cNvPr>
          <p:cNvSpPr>
            <a:spLocks noGrp="1"/>
          </p:cNvSpPr>
          <p:nvPr>
            <p:ph type="ftr" sz="quarter" idx="11"/>
          </p:nvPr>
        </p:nvSpPr>
        <p:spPr/>
        <p:txBody>
          <a:bodyPr/>
          <a:lstStyle/>
          <a:p>
            <a:pPr>
              <a:defRPr/>
            </a:pPr>
            <a:r>
              <a:rPr lang="en-US"/>
              <a:t>Alessia Di Pietro,INFN-LNS</a:t>
            </a:r>
            <a:endParaRPr lang="it-IT"/>
          </a:p>
        </p:txBody>
      </p:sp>
      <p:sp>
        <p:nvSpPr>
          <p:cNvPr id="6" name="TextBox 5">
            <a:extLst>
              <a:ext uri="{FF2B5EF4-FFF2-40B4-BE49-F238E27FC236}">
                <a16:creationId xmlns:a16="http://schemas.microsoft.com/office/drawing/2014/main" id="{9612925A-E05E-CC46-96A0-4446E97C201F}"/>
              </a:ext>
            </a:extLst>
          </p:cNvPr>
          <p:cNvSpPr txBox="1"/>
          <p:nvPr/>
        </p:nvSpPr>
        <p:spPr>
          <a:xfrm>
            <a:off x="1068147" y="134004"/>
            <a:ext cx="3736920" cy="461665"/>
          </a:xfrm>
          <a:prstGeom prst="rect">
            <a:avLst/>
          </a:prstGeom>
          <a:noFill/>
        </p:spPr>
        <p:txBody>
          <a:bodyPr wrap="none" rtlCol="0">
            <a:spAutoFit/>
          </a:bodyPr>
          <a:lstStyle/>
          <a:p>
            <a:r>
              <a:rPr lang="it-IT" sz="2400" baseline="30000" dirty="0"/>
              <a:t>8</a:t>
            </a:r>
            <a:r>
              <a:rPr lang="it-IT" sz="2400" dirty="0"/>
              <a:t>B+</a:t>
            </a:r>
            <a:r>
              <a:rPr lang="it-IT" sz="2400" baseline="30000" dirty="0"/>
              <a:t>64</a:t>
            </a:r>
            <a:r>
              <a:rPr lang="it-IT" sz="2400" dirty="0"/>
              <a:t>Zn inclusive breakup</a:t>
            </a:r>
          </a:p>
        </p:txBody>
      </p:sp>
      <p:sp>
        <p:nvSpPr>
          <p:cNvPr id="8" name="TextBox 7">
            <a:extLst>
              <a:ext uri="{FF2B5EF4-FFF2-40B4-BE49-F238E27FC236}">
                <a16:creationId xmlns:a16="http://schemas.microsoft.com/office/drawing/2014/main" id="{B02896F8-DF65-2F49-83AE-82A178A444EA}"/>
              </a:ext>
            </a:extLst>
          </p:cNvPr>
          <p:cNvSpPr txBox="1"/>
          <p:nvPr/>
        </p:nvSpPr>
        <p:spPr>
          <a:xfrm>
            <a:off x="5537895" y="3270389"/>
            <a:ext cx="3433696" cy="1077218"/>
          </a:xfrm>
          <a:prstGeom prst="rect">
            <a:avLst/>
          </a:prstGeom>
          <a:solidFill>
            <a:schemeClr val="bg1">
              <a:lumMod val="75000"/>
            </a:schemeClr>
          </a:solidFill>
          <a:ln>
            <a:noFill/>
          </a:ln>
        </p:spPr>
        <p:txBody>
          <a:bodyPr wrap="square" rtlCol="0">
            <a:spAutoFit/>
          </a:bodyPr>
          <a:lstStyle/>
          <a:p>
            <a:pPr algn="ctr"/>
            <a:r>
              <a:rPr lang="it-IT" sz="1600" dirty="0"/>
              <a:t>Direct breakup </a:t>
            </a:r>
            <a:r>
              <a:rPr lang="it-IT" sz="1600" dirty="0" err="1"/>
              <a:t>is</a:t>
            </a:r>
            <a:r>
              <a:rPr lang="it-IT" sz="1600" dirty="0"/>
              <a:t> the </a:t>
            </a:r>
            <a:r>
              <a:rPr lang="it-IT" sz="1600" dirty="0" err="1"/>
              <a:t>main</a:t>
            </a:r>
            <a:r>
              <a:rPr lang="it-IT" sz="1600" dirty="0"/>
              <a:t> </a:t>
            </a:r>
            <a:r>
              <a:rPr lang="it-IT" sz="1600" dirty="0" err="1"/>
              <a:t>machanism</a:t>
            </a:r>
            <a:r>
              <a:rPr lang="it-IT" sz="1600" dirty="0"/>
              <a:t> for the </a:t>
            </a:r>
            <a:r>
              <a:rPr lang="it-IT" sz="1600" baseline="30000" dirty="0"/>
              <a:t>7</a:t>
            </a:r>
            <a:r>
              <a:rPr lang="it-IT" sz="1600" dirty="0"/>
              <a:t>Be production.</a:t>
            </a:r>
          </a:p>
          <a:p>
            <a:pPr algn="ctr"/>
            <a:r>
              <a:rPr lang="it-IT" sz="1600" dirty="0"/>
              <a:t>Non-</a:t>
            </a:r>
            <a:r>
              <a:rPr lang="it-IT" sz="1600" dirty="0" err="1"/>
              <a:t>elastic</a:t>
            </a:r>
            <a:r>
              <a:rPr lang="it-IT" sz="1600" dirty="0"/>
              <a:t> breakup </a:t>
            </a:r>
            <a:r>
              <a:rPr lang="it-IT" sz="1600" dirty="0" err="1"/>
              <a:t>contributes</a:t>
            </a:r>
            <a:r>
              <a:rPr lang="it-IT" sz="1600" dirty="0"/>
              <a:t> </a:t>
            </a:r>
            <a:r>
              <a:rPr lang="it-IT" sz="1600" dirty="0" err="1"/>
              <a:t>at</a:t>
            </a:r>
            <a:r>
              <a:rPr lang="it-IT" sz="1600" dirty="0"/>
              <a:t> </a:t>
            </a:r>
            <a:r>
              <a:rPr lang="it-IT" sz="1600" dirty="0" err="1"/>
              <a:t>larger</a:t>
            </a:r>
            <a:r>
              <a:rPr lang="it-IT" sz="1600" dirty="0"/>
              <a:t> </a:t>
            </a:r>
            <a:r>
              <a:rPr lang="it-IT" sz="1600" dirty="0" err="1"/>
              <a:t>angles</a:t>
            </a:r>
            <a:r>
              <a:rPr lang="it-IT" sz="1600" dirty="0"/>
              <a:t>. </a:t>
            </a:r>
          </a:p>
        </p:txBody>
      </p:sp>
      <p:sp>
        <p:nvSpPr>
          <p:cNvPr id="12" name="TextBox 11">
            <a:extLst>
              <a:ext uri="{FF2B5EF4-FFF2-40B4-BE49-F238E27FC236}">
                <a16:creationId xmlns:a16="http://schemas.microsoft.com/office/drawing/2014/main" id="{F81C01AB-4207-BA4C-9859-6AD5CE4261D5}"/>
              </a:ext>
            </a:extLst>
          </p:cNvPr>
          <p:cNvSpPr txBox="1"/>
          <p:nvPr/>
        </p:nvSpPr>
        <p:spPr>
          <a:xfrm>
            <a:off x="6259328" y="6361727"/>
            <a:ext cx="2478564" cy="246221"/>
          </a:xfrm>
          <a:prstGeom prst="rect">
            <a:avLst/>
          </a:prstGeom>
          <a:noFill/>
        </p:spPr>
        <p:txBody>
          <a:bodyPr wrap="none" rtlCol="0">
            <a:spAutoFit/>
          </a:bodyPr>
          <a:lstStyle/>
          <a:p>
            <a:r>
              <a:rPr lang="it-IT" sz="1000" dirty="0" err="1"/>
              <a:t>R.Sparta</a:t>
            </a:r>
            <a:r>
              <a:rPr lang="it-IT" sz="1000" dirty="0"/>
              <a:t>’ et al. </a:t>
            </a:r>
            <a:r>
              <a:rPr lang="it-IT" sz="1000" dirty="0" err="1"/>
              <a:t>submitted</a:t>
            </a:r>
            <a:r>
              <a:rPr lang="it-IT" sz="1000" dirty="0"/>
              <a:t> to </a:t>
            </a:r>
            <a:r>
              <a:rPr lang="it-IT" sz="1000" dirty="0" err="1"/>
              <a:t>Phys</a:t>
            </a:r>
            <a:r>
              <a:rPr lang="it-IT" sz="1000" dirty="0"/>
              <a:t>. </a:t>
            </a:r>
            <a:r>
              <a:rPr lang="it-IT" sz="1000" dirty="0" err="1"/>
              <a:t>Lett.B</a:t>
            </a:r>
            <a:endParaRPr lang="it-IT" sz="1000" dirty="0"/>
          </a:p>
        </p:txBody>
      </p:sp>
      <p:pic>
        <p:nvPicPr>
          <p:cNvPr id="5" name="Picture 4">
            <a:extLst>
              <a:ext uri="{FF2B5EF4-FFF2-40B4-BE49-F238E27FC236}">
                <a16:creationId xmlns:a16="http://schemas.microsoft.com/office/drawing/2014/main" id="{8CD7531A-3EB1-FD4E-AE5B-33A729BD51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927" r="14104"/>
          <a:stretch/>
        </p:blipFill>
        <p:spPr>
          <a:xfrm>
            <a:off x="517251" y="657225"/>
            <a:ext cx="4551954" cy="5950723"/>
          </a:xfrm>
          <a:prstGeom prst="rect">
            <a:avLst/>
          </a:prstGeom>
        </p:spPr>
      </p:pic>
      <p:pic>
        <p:nvPicPr>
          <p:cNvPr id="9" name="Picture 8">
            <a:extLst>
              <a:ext uri="{FF2B5EF4-FFF2-40B4-BE49-F238E27FC236}">
                <a16:creationId xmlns:a16="http://schemas.microsoft.com/office/drawing/2014/main" id="{A5382FD6-177D-574A-9C99-DC03A8823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0304" y="53535"/>
            <a:ext cx="3433696" cy="2325059"/>
          </a:xfrm>
          <a:prstGeom prst="rect">
            <a:avLst/>
          </a:prstGeom>
        </p:spPr>
      </p:pic>
    </p:spTree>
    <p:extLst>
      <p:ext uri="{BB962C8B-B14F-4D97-AF65-F5344CB8AC3E}">
        <p14:creationId xmlns:p14="http://schemas.microsoft.com/office/powerpoint/2010/main" val="73118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Reaction Seminar</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7" name="Rectangle 3"/>
          <p:cNvSpPr>
            <a:spLocks noChangeArrowheads="1"/>
          </p:cNvSpPr>
          <p:nvPr/>
        </p:nvSpPr>
        <p:spPr bwMode="auto">
          <a:xfrm>
            <a:off x="1371443" y="0"/>
            <a:ext cx="6281280" cy="439888"/>
          </a:xfrm>
          <a:prstGeom prst="rect">
            <a:avLst/>
          </a:prstGeom>
          <a:noFill/>
          <a:ln w="9525">
            <a:noFill/>
            <a:miter lim="800000"/>
            <a:headEnd/>
            <a:tailEnd/>
          </a:ln>
        </p:spPr>
        <p:txBody>
          <a:bodyPr lIns="69873" tIns="34937" rIns="69873" bIns="34937">
            <a:spAutoFit/>
          </a:bodyPr>
          <a:lstStyle/>
          <a:p>
            <a:pPr algn="ctr" defTabSz="699850" eaLnBrk="0" hangingPunct="0"/>
            <a:r>
              <a:rPr lang="it-IT" sz="2400">
                <a:solidFill>
                  <a:srgbClr val="000000"/>
                </a:solidFill>
                <a:latin typeface="+mn-lt"/>
                <a:cs typeface="Times New Roman" pitchFamily="18" charset="0"/>
              </a:rPr>
              <a:t>The </a:t>
            </a:r>
            <a:r>
              <a:rPr lang="it-IT" sz="2400" err="1">
                <a:solidFill>
                  <a:srgbClr val="000000"/>
                </a:solidFill>
                <a:latin typeface="+mn-lt"/>
                <a:cs typeface="Times New Roman" pitchFamily="18" charset="0"/>
              </a:rPr>
              <a:t>special</a:t>
            </a:r>
            <a:r>
              <a:rPr lang="it-IT" sz="2400">
                <a:solidFill>
                  <a:srgbClr val="000000"/>
                </a:solidFill>
                <a:latin typeface="+mn-lt"/>
                <a:cs typeface="Times New Roman" pitchFamily="18" charset="0"/>
              </a:rPr>
              <a:t> case </a:t>
            </a:r>
            <a:r>
              <a:rPr lang="it-IT" sz="2400" err="1">
                <a:solidFill>
                  <a:srgbClr val="000000"/>
                </a:solidFill>
                <a:latin typeface="+mn-lt"/>
                <a:cs typeface="Times New Roman" pitchFamily="18" charset="0"/>
              </a:rPr>
              <a:t>of</a:t>
            </a:r>
            <a:r>
              <a:rPr lang="it-IT" sz="2400">
                <a:solidFill>
                  <a:srgbClr val="000000"/>
                </a:solidFill>
                <a:latin typeface="+mn-lt"/>
                <a:cs typeface="Times New Roman" pitchFamily="18" charset="0"/>
              </a:rPr>
              <a:t> light nuclei</a:t>
            </a:r>
          </a:p>
        </p:txBody>
      </p:sp>
      <p:sp>
        <p:nvSpPr>
          <p:cNvPr id="8" name="TextBox 7"/>
          <p:cNvSpPr txBox="1"/>
          <p:nvPr/>
        </p:nvSpPr>
        <p:spPr>
          <a:xfrm>
            <a:off x="0" y="4773697"/>
            <a:ext cx="9143999" cy="2145859"/>
          </a:xfrm>
          <a:prstGeom prst="rect">
            <a:avLst/>
          </a:prstGeom>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ln>
            <a:noFill/>
          </a:ln>
          <a:effectLst/>
          <a:scene3d>
            <a:camera prst="orthographicFront">
              <a:rot lat="0" lon="0" rev="0"/>
            </a:camera>
            <a:lightRig rig="threePt" dir="t">
              <a:rot lat="0" lon="0" rev="1200000"/>
            </a:lightRig>
          </a:scene3d>
          <a:sp3d/>
        </p:spPr>
        <p:txBody>
          <a:bodyPr wrap="square" lIns="82945" tIns="41473" rIns="82945" bIns="41473" rtlCol="0">
            <a:spAutoFit/>
          </a:bodyPr>
          <a:lstStyle/>
          <a:p>
            <a:pPr marL="311045" indent="-311045" algn="ctr" fontAlgn="auto">
              <a:spcBef>
                <a:spcPts val="0"/>
              </a:spcBef>
              <a:spcAft>
                <a:spcPts val="0"/>
              </a:spcAft>
              <a:buClr>
                <a:srgbClr val="002060"/>
              </a:buClr>
              <a:buSzPct val="100000"/>
            </a:pPr>
            <a:r>
              <a:rPr kumimoji="0" lang="it-IT" sz="1600" b="1" i="0" u="none" strike="noStrike" kern="0" cap="none" spc="0" normalizeH="0" baseline="0" noProof="0">
                <a:ln>
                  <a:noFill/>
                </a:ln>
                <a:solidFill>
                  <a:srgbClr val="002060"/>
                </a:solidFill>
                <a:effectLst/>
                <a:uLnTx/>
                <a:uFillTx/>
                <a:latin typeface="Arial"/>
                <a:ea typeface="+mn-ea"/>
                <a:cs typeface="Times New Roman" pitchFamily="18" charset="0"/>
              </a:rPr>
              <a:t>Light</a:t>
            </a:r>
            <a:r>
              <a:rPr kumimoji="0" lang="it-IT" sz="1600" b="1" i="0" u="none" strike="noStrike" kern="0" cap="none" spc="0" normalizeH="0" noProof="0">
                <a:ln>
                  <a:noFill/>
                </a:ln>
                <a:solidFill>
                  <a:srgbClr val="002060"/>
                </a:solidFill>
                <a:effectLst/>
                <a:uLnTx/>
                <a:uFillTx/>
                <a:latin typeface="Arial"/>
                <a:ea typeface="+mn-ea"/>
                <a:cs typeface="Times New Roman" pitchFamily="18" charset="0"/>
              </a:rPr>
              <a:t> nuclei: a quantum </a:t>
            </a:r>
            <a:r>
              <a:rPr lang="it-IT" sz="1600" b="1" kern="0" err="1">
                <a:solidFill>
                  <a:srgbClr val="002060"/>
                </a:solidFill>
                <a:latin typeface="Arial"/>
                <a:cs typeface="Times New Roman" pitchFamily="18" charset="0"/>
              </a:rPr>
              <a:t>mechanics</a:t>
            </a:r>
            <a:r>
              <a:rPr kumimoji="0" lang="it-IT" sz="1600" b="1" i="0" u="none" strike="noStrike" kern="0" cap="none" spc="0" normalizeH="0" noProof="0">
                <a:ln>
                  <a:noFill/>
                </a:ln>
                <a:solidFill>
                  <a:srgbClr val="002060"/>
                </a:solidFill>
                <a:effectLst/>
                <a:uLnTx/>
                <a:uFillTx/>
                <a:latin typeface="Arial"/>
                <a:ea typeface="+mn-ea"/>
                <a:cs typeface="Times New Roman" pitchFamily="18" charset="0"/>
              </a:rPr>
              <a:t> </a:t>
            </a:r>
            <a:r>
              <a:rPr kumimoji="0" lang="it-IT" sz="1600" b="1" i="0" u="none" strike="noStrike" kern="0" cap="none" spc="0" normalizeH="0" noProof="0" err="1">
                <a:ln>
                  <a:noFill/>
                </a:ln>
                <a:solidFill>
                  <a:srgbClr val="002060"/>
                </a:solidFill>
                <a:effectLst/>
                <a:uLnTx/>
                <a:uFillTx/>
                <a:latin typeface="Arial"/>
                <a:ea typeface="+mn-ea"/>
                <a:cs typeface="Times New Roman" pitchFamily="18" charset="0"/>
              </a:rPr>
              <a:t>laboratory</a:t>
            </a:r>
            <a:endParaRPr kumimoji="0" lang="it-IT" sz="1600" b="1" i="0" u="none" strike="noStrike" kern="0" cap="none" spc="0" normalizeH="0" noProof="0">
              <a:ln>
                <a:noFill/>
              </a:ln>
              <a:solidFill>
                <a:srgbClr val="002060"/>
              </a:solidFill>
              <a:effectLst/>
              <a:uLnTx/>
              <a:uFillTx/>
              <a:latin typeface="Arial"/>
              <a:ea typeface="+mn-ea"/>
              <a:cs typeface="Times New Roman" pitchFamily="18" charset="0"/>
            </a:endParaRPr>
          </a:p>
          <a:p>
            <a:pPr marL="311045" indent="-311045" algn="ctr" fontAlgn="auto">
              <a:spcBef>
                <a:spcPts val="0"/>
              </a:spcBef>
              <a:spcAft>
                <a:spcPts val="0"/>
              </a:spcAft>
              <a:buClr>
                <a:srgbClr val="002060"/>
              </a:buClr>
              <a:buSzPct val="100000"/>
            </a:pPr>
            <a:endParaRPr lang="it-IT" sz="1600" b="1" kern="0" baseline="0">
              <a:solidFill>
                <a:srgbClr val="002060"/>
              </a:solidFill>
              <a:latin typeface="Arial"/>
              <a:cs typeface="Times New Roman" pitchFamily="18" charset="0"/>
            </a:endParaRPr>
          </a:p>
          <a:p>
            <a:pPr marL="311045" indent="-311045" algn="ctr" fontAlgn="auto">
              <a:spcBef>
                <a:spcPts val="0"/>
              </a:spcBef>
              <a:spcAft>
                <a:spcPts val="0"/>
              </a:spcAft>
              <a:buClr>
                <a:srgbClr val="002060"/>
              </a:buClr>
              <a:buSzPct val="100000"/>
            </a:pPr>
            <a:r>
              <a:rPr lang="en-GB" sz="1600">
                <a:solidFill>
                  <a:srgbClr val="002060"/>
                </a:solidFill>
                <a:ea typeface="Times New Roman" charset="0"/>
                <a:cs typeface="Times New Roman" charset="0"/>
              </a:rPr>
              <a:t>Quantum mechanics plays a role in creating peculiar structures in ground states of light nuclei:  nuclear skins and/or nuclear halos, nuclear clusters, nuclear molecules, gas condensate …. </a:t>
            </a:r>
          </a:p>
          <a:p>
            <a:pPr marL="311045" indent="-311045" algn="ctr" fontAlgn="auto">
              <a:spcBef>
                <a:spcPts val="0"/>
              </a:spcBef>
              <a:spcAft>
                <a:spcPts val="0"/>
              </a:spcAft>
              <a:buClr>
                <a:srgbClr val="002060"/>
              </a:buClr>
              <a:buSzPct val="100000"/>
            </a:pPr>
            <a:endParaRPr lang="en-GB" sz="1600">
              <a:solidFill>
                <a:srgbClr val="002060"/>
              </a:solidFill>
              <a:ea typeface="Times New Roman" charset="0"/>
              <a:cs typeface="Times New Roman" charset="0"/>
            </a:endParaRPr>
          </a:p>
          <a:p>
            <a:pPr marL="311045" indent="-311045" algn="ctr" fontAlgn="auto">
              <a:spcBef>
                <a:spcPts val="0"/>
              </a:spcBef>
              <a:spcAft>
                <a:spcPts val="0"/>
              </a:spcAft>
              <a:buClr>
                <a:srgbClr val="002060"/>
              </a:buClr>
              <a:buSzPct val="100000"/>
            </a:pPr>
            <a:r>
              <a:rPr lang="en-GB">
                <a:solidFill>
                  <a:srgbClr val="002060"/>
                </a:solidFill>
                <a:ea typeface="Times New Roman" charset="0"/>
                <a:cs typeface="Times New Roman" charset="0"/>
              </a:rPr>
              <a:t>Experimental challenge—&gt; low intensity beams</a:t>
            </a:r>
          </a:p>
          <a:p>
            <a:pPr marL="311045" indent="-311045" algn="ctr" fontAlgn="auto">
              <a:spcBef>
                <a:spcPts val="0"/>
              </a:spcBef>
              <a:spcAft>
                <a:spcPts val="0"/>
              </a:spcAft>
              <a:buClr>
                <a:srgbClr val="002060"/>
              </a:buClr>
              <a:buSzPct val="100000"/>
            </a:pPr>
            <a:r>
              <a:rPr lang="en-GB">
                <a:solidFill>
                  <a:srgbClr val="002060"/>
                </a:solidFill>
                <a:ea typeface="Times New Roman" charset="0"/>
                <a:cs typeface="Times New Roman" charset="0"/>
              </a:rPr>
              <a:t>Theoretical challenge </a:t>
            </a:r>
            <a:r>
              <a:rPr lang="en-GB">
                <a:solidFill>
                  <a:srgbClr val="002060"/>
                </a:solidFill>
                <a:ea typeface="Times New Roman" charset="0"/>
                <a:cs typeface="Times New Roman" charset="0"/>
                <a:sym typeface="Wingdings" pitchFamily="2" charset="2"/>
              </a:rPr>
              <a:t> </a:t>
            </a:r>
            <a:r>
              <a:rPr lang="en-GB">
                <a:solidFill>
                  <a:srgbClr val="002060"/>
                </a:solidFill>
                <a:ea typeface="Times New Roman" charset="0"/>
                <a:cs typeface="Times New Roman" charset="0"/>
              </a:rPr>
              <a:t>extension  models needs to be made which properly describe the nuclear structure</a:t>
            </a:r>
            <a:endParaRPr kumimoji="0" lang="it-IT" b="1" i="0" u="none" strike="noStrike" kern="0" cap="none" spc="0" normalizeH="0" baseline="0" noProof="0">
              <a:ln>
                <a:noFill/>
              </a:ln>
              <a:solidFill>
                <a:srgbClr val="002060"/>
              </a:solidFill>
              <a:effectLst/>
              <a:uLnTx/>
              <a:uFillTx/>
              <a:latin typeface="Arial"/>
              <a:ea typeface="+mn-ea"/>
              <a:cs typeface="Times New Roman" pitchFamily="18" charset="0"/>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7974" y="415474"/>
            <a:ext cx="5879638" cy="4080326"/>
          </a:xfrm>
          <a:prstGeom prst="rect">
            <a:avLst/>
          </a:prstGeom>
          <a:noFill/>
          <a:ln w="9525">
            <a:noFill/>
            <a:miter lim="800000"/>
            <a:headEnd/>
            <a:tailEnd/>
          </a:ln>
          <a:effectLst/>
        </p:spPr>
      </p:pic>
      <p:sp>
        <p:nvSpPr>
          <p:cNvPr id="16" name="TextBox 15"/>
          <p:cNvSpPr txBox="1"/>
          <p:nvPr/>
        </p:nvSpPr>
        <p:spPr>
          <a:xfrm>
            <a:off x="7620000" y="4419600"/>
            <a:ext cx="1325115" cy="246221"/>
          </a:xfrm>
          <a:prstGeom prst="rect">
            <a:avLst/>
          </a:prstGeom>
          <a:noFill/>
        </p:spPr>
        <p:txBody>
          <a:bodyPr wrap="none" rtlCol="0">
            <a:spAutoFit/>
          </a:bodyPr>
          <a:lstStyle/>
          <a:p>
            <a:r>
              <a:rPr lang="en-GB" sz="1000"/>
              <a:t>From </a:t>
            </a:r>
            <a:r>
              <a:rPr lang="en-GB" sz="1000" err="1"/>
              <a:t>Kanada-En’yo</a:t>
            </a:r>
            <a:endParaRPr lang="en-GB"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AE3D0-B15D-A544-A28E-7522C4A798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238" r="11126"/>
          <a:stretch/>
        </p:blipFill>
        <p:spPr>
          <a:xfrm>
            <a:off x="96983" y="117079"/>
            <a:ext cx="2965038" cy="3961785"/>
          </a:xfrm>
          <a:prstGeom prst="rect">
            <a:avLst/>
          </a:prstGeom>
        </p:spPr>
      </p:pic>
      <p:pic>
        <p:nvPicPr>
          <p:cNvPr id="7" name="Picture 6">
            <a:extLst>
              <a:ext uri="{FF2B5EF4-FFF2-40B4-BE49-F238E27FC236}">
                <a16:creationId xmlns:a16="http://schemas.microsoft.com/office/drawing/2014/main" id="{DDF5449C-7DF4-F343-94FB-672E6E270A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312" r="8465" b="8828"/>
          <a:stretch/>
        </p:blipFill>
        <p:spPr>
          <a:xfrm>
            <a:off x="2880440" y="2123223"/>
            <a:ext cx="3584853" cy="3844800"/>
          </a:xfrm>
          <a:prstGeom prst="rect">
            <a:avLst/>
          </a:prstGeom>
        </p:spPr>
      </p:pic>
      <p:sp>
        <p:nvSpPr>
          <p:cNvPr id="4" name="Rectangle 3">
            <a:extLst>
              <a:ext uri="{FF2B5EF4-FFF2-40B4-BE49-F238E27FC236}">
                <a16:creationId xmlns:a16="http://schemas.microsoft.com/office/drawing/2014/main" id="{C3B1CDBE-FAB5-954E-82C5-055E031F81AD}"/>
              </a:ext>
            </a:extLst>
          </p:cNvPr>
          <p:cNvSpPr/>
          <p:nvPr/>
        </p:nvSpPr>
        <p:spPr>
          <a:xfrm>
            <a:off x="6364426" y="2295989"/>
            <a:ext cx="2557732" cy="38448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solidFill>
                  <a:schemeClr val="tx1">
                    <a:alpha val="60000"/>
                  </a:schemeClr>
                </a:solidFill>
                <a:latin typeface="+mn-lt"/>
                <a:cs typeface="+mn-cs"/>
              </a:rPr>
              <a:t>The comparison of first order (DWBA) with all-orders (CDCC) calculations including only E1 Coulomb couplings confirms the expected deceleration effect suggesting a near-target breakup scenario; However, when higher Coulomb multipoles, as well as nuclear couplings, are considered no apparent acceleration or deceleration of the </a:t>
            </a:r>
            <a:r>
              <a:rPr lang="en-US" sz="1600" baseline="30000" dirty="0">
                <a:solidFill>
                  <a:schemeClr val="tx1">
                    <a:alpha val="60000"/>
                  </a:schemeClr>
                </a:solidFill>
                <a:latin typeface="+mn-lt"/>
                <a:cs typeface="+mn-cs"/>
              </a:rPr>
              <a:t>7</a:t>
            </a:r>
            <a:r>
              <a:rPr lang="en-US" sz="1600" dirty="0">
                <a:solidFill>
                  <a:schemeClr val="tx1">
                    <a:alpha val="60000"/>
                  </a:schemeClr>
                </a:solidFill>
                <a:latin typeface="+mn-lt"/>
                <a:cs typeface="+mn-cs"/>
              </a:rPr>
              <a:t>Be fragment with respect to the </a:t>
            </a:r>
            <a:r>
              <a:rPr lang="en-US" sz="1600" baseline="30000" dirty="0">
                <a:solidFill>
                  <a:schemeClr val="tx1">
                    <a:alpha val="60000"/>
                  </a:schemeClr>
                </a:solidFill>
                <a:latin typeface="+mn-lt"/>
                <a:cs typeface="+mn-cs"/>
              </a:rPr>
              <a:t>8</a:t>
            </a:r>
            <a:r>
              <a:rPr lang="en-US" sz="1600" dirty="0">
                <a:solidFill>
                  <a:schemeClr val="tx1">
                    <a:alpha val="60000"/>
                  </a:schemeClr>
                </a:solidFill>
                <a:latin typeface="+mn-lt"/>
                <a:cs typeface="+mn-cs"/>
              </a:rPr>
              <a:t>B </a:t>
            </a:r>
            <a:r>
              <a:rPr lang="en-US" sz="1600" dirty="0" err="1">
                <a:solidFill>
                  <a:schemeClr val="tx1">
                    <a:alpha val="60000"/>
                  </a:schemeClr>
                </a:solidFill>
                <a:latin typeface="+mn-lt"/>
                <a:cs typeface="+mn-cs"/>
              </a:rPr>
              <a:t>c.m</a:t>
            </a:r>
            <a:r>
              <a:rPr lang="en-US" sz="1600" dirty="0">
                <a:solidFill>
                  <a:schemeClr val="tx1">
                    <a:alpha val="60000"/>
                  </a:schemeClr>
                </a:solidFill>
                <a:latin typeface="+mn-lt"/>
                <a:cs typeface="+mn-cs"/>
              </a:rPr>
              <a:t>. motion. </a:t>
            </a:r>
          </a:p>
        </p:txBody>
      </p:sp>
      <p:sp>
        <p:nvSpPr>
          <p:cNvPr id="2" name="Date Placeholder 1">
            <a:extLst>
              <a:ext uri="{FF2B5EF4-FFF2-40B4-BE49-F238E27FC236}">
                <a16:creationId xmlns:a16="http://schemas.microsoft.com/office/drawing/2014/main" id="{D6DF5138-D043-6A4A-B172-9348C8E34F1E}"/>
              </a:ext>
            </a:extLst>
          </p:cNvPr>
          <p:cNvSpPr>
            <a:spLocks noGrp="1"/>
          </p:cNvSpPr>
          <p:nvPr>
            <p:ph type="dt" sz="half" idx="10"/>
          </p:nvPr>
        </p:nvSpPr>
        <p:spPr>
          <a:xfrm>
            <a:off x="575071" y="6375679"/>
            <a:ext cx="1968300" cy="348462"/>
          </a:xfrm>
        </p:spPr>
        <p:txBody>
          <a:bodyPr vert="horz" lIns="91440" tIns="45720" rIns="91440" bIns="45720" rtlCol="0" anchor="ctr">
            <a:normAutofit/>
          </a:bodyPr>
          <a:lstStyle/>
          <a:p>
            <a:pPr>
              <a:spcAft>
                <a:spcPts val="600"/>
              </a:spcAft>
              <a:defRPr/>
            </a:pPr>
            <a:r>
              <a:rPr lang="en-US">
                <a:solidFill>
                  <a:srgbClr val="000000">
                    <a:alpha val="60000"/>
                  </a:srgbClr>
                </a:solidFill>
              </a:rPr>
              <a:t>Reaction Seminar</a:t>
            </a:r>
          </a:p>
        </p:txBody>
      </p:sp>
      <p:sp>
        <p:nvSpPr>
          <p:cNvPr id="3" name="Footer Placeholder 2">
            <a:extLst>
              <a:ext uri="{FF2B5EF4-FFF2-40B4-BE49-F238E27FC236}">
                <a16:creationId xmlns:a16="http://schemas.microsoft.com/office/drawing/2014/main" id="{0871501B-86DE-9F45-AEBF-33C3D0307309}"/>
              </a:ext>
            </a:extLst>
          </p:cNvPr>
          <p:cNvSpPr>
            <a:spLocks noGrp="1"/>
          </p:cNvSpPr>
          <p:nvPr>
            <p:ph type="ftr" sz="quarter" idx="11"/>
          </p:nvPr>
        </p:nvSpPr>
        <p:spPr>
          <a:xfrm>
            <a:off x="2678654" y="6375679"/>
            <a:ext cx="2407057" cy="345796"/>
          </a:xfrm>
        </p:spPr>
        <p:txBody>
          <a:bodyPr vert="horz" lIns="91440" tIns="45720" rIns="91440" bIns="45720" rtlCol="0" anchor="ctr">
            <a:normAutofit/>
          </a:bodyPr>
          <a:lstStyle/>
          <a:p>
            <a:pPr algn="r">
              <a:spcAft>
                <a:spcPts val="600"/>
              </a:spcAft>
              <a:defRPr/>
            </a:pPr>
            <a:r>
              <a:rPr lang="en-US" kern="1200">
                <a:solidFill>
                  <a:srgbClr val="000000">
                    <a:alpha val="60000"/>
                  </a:srgbClr>
                </a:solidFill>
                <a:latin typeface="+mn-lt"/>
                <a:ea typeface="+mn-ea"/>
                <a:cs typeface="+mn-cs"/>
              </a:rPr>
              <a:t>Alessia Di Pietro,INFN-LNS</a:t>
            </a:r>
          </a:p>
        </p:txBody>
      </p:sp>
      <p:sp>
        <p:nvSpPr>
          <p:cNvPr id="6" name="TextBox 5">
            <a:extLst>
              <a:ext uri="{FF2B5EF4-FFF2-40B4-BE49-F238E27FC236}">
                <a16:creationId xmlns:a16="http://schemas.microsoft.com/office/drawing/2014/main" id="{41EDD8CB-37B9-E144-96B7-B388889D4928}"/>
              </a:ext>
            </a:extLst>
          </p:cNvPr>
          <p:cNvSpPr txBox="1"/>
          <p:nvPr/>
        </p:nvSpPr>
        <p:spPr>
          <a:xfrm>
            <a:off x="2543371" y="5900518"/>
            <a:ext cx="3433697" cy="307777"/>
          </a:xfrm>
          <a:prstGeom prst="rect">
            <a:avLst/>
          </a:prstGeom>
          <a:noFill/>
        </p:spPr>
        <p:txBody>
          <a:bodyPr wrap="none" rtlCol="0">
            <a:spAutoFit/>
          </a:bodyPr>
          <a:lstStyle/>
          <a:p>
            <a:pPr>
              <a:spcAft>
                <a:spcPts val="600"/>
              </a:spcAft>
            </a:pPr>
            <a:r>
              <a:rPr lang="it-IT" sz="1400" dirty="0" err="1"/>
              <a:t>R.Sparta</a:t>
            </a:r>
            <a:r>
              <a:rPr lang="it-IT" sz="1400" dirty="0"/>
              <a:t>’ et al. </a:t>
            </a:r>
            <a:r>
              <a:rPr lang="it-IT" sz="1400" dirty="0" err="1"/>
              <a:t>submitted</a:t>
            </a:r>
            <a:r>
              <a:rPr lang="it-IT" sz="1400" dirty="0"/>
              <a:t> to </a:t>
            </a:r>
            <a:r>
              <a:rPr lang="it-IT" sz="1400" dirty="0" err="1"/>
              <a:t>Phys</a:t>
            </a:r>
            <a:r>
              <a:rPr lang="it-IT" sz="1400" dirty="0"/>
              <a:t>. </a:t>
            </a:r>
            <a:r>
              <a:rPr lang="it-IT" sz="1400" dirty="0" err="1"/>
              <a:t>Lett.B</a:t>
            </a:r>
            <a:endParaRPr lang="it-IT" sz="1400" dirty="0"/>
          </a:p>
        </p:txBody>
      </p:sp>
      <p:pic>
        <p:nvPicPr>
          <p:cNvPr id="9" name="Picture 8">
            <a:extLst>
              <a:ext uri="{FF2B5EF4-FFF2-40B4-BE49-F238E27FC236}">
                <a16:creationId xmlns:a16="http://schemas.microsoft.com/office/drawing/2014/main" id="{488B3309-C4E1-0A45-AD9E-E8C89CD152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7068" y="-117"/>
            <a:ext cx="2965039" cy="2007717"/>
          </a:xfrm>
          <a:prstGeom prst="rect">
            <a:avLst/>
          </a:prstGeom>
        </p:spPr>
      </p:pic>
    </p:spTree>
    <p:extLst>
      <p:ext uri="{BB962C8B-B14F-4D97-AF65-F5344CB8AC3E}">
        <p14:creationId xmlns:p14="http://schemas.microsoft.com/office/powerpoint/2010/main" val="26038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12A3E-C8AE-BF40-9554-AC7F8A3697C8}"/>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BF51FF65-4C42-7542-BE82-3C756BBE8E40}"/>
              </a:ext>
            </a:extLst>
          </p:cNvPr>
          <p:cNvSpPr>
            <a:spLocks noGrp="1"/>
          </p:cNvSpPr>
          <p:nvPr>
            <p:ph type="ftr" sz="quarter" idx="11"/>
          </p:nvPr>
        </p:nvSpPr>
        <p:spPr/>
        <p:txBody>
          <a:bodyPr/>
          <a:lstStyle/>
          <a:p>
            <a:pPr>
              <a:defRPr/>
            </a:pPr>
            <a:r>
              <a:rPr lang="en-US"/>
              <a:t>Alessia Di Pietro,INFN-LNS</a:t>
            </a:r>
            <a:endParaRPr lang="it-IT"/>
          </a:p>
        </p:txBody>
      </p:sp>
      <p:sp>
        <p:nvSpPr>
          <p:cNvPr id="4" name="TextBox 3">
            <a:extLst>
              <a:ext uri="{FF2B5EF4-FFF2-40B4-BE49-F238E27FC236}">
                <a16:creationId xmlns:a16="http://schemas.microsoft.com/office/drawing/2014/main" id="{6C25DF95-5A03-AF4E-862F-302D6BFC490C}"/>
              </a:ext>
            </a:extLst>
          </p:cNvPr>
          <p:cNvSpPr txBox="1"/>
          <p:nvPr/>
        </p:nvSpPr>
        <p:spPr>
          <a:xfrm>
            <a:off x="3438516" y="2564904"/>
            <a:ext cx="1723549" cy="707886"/>
          </a:xfrm>
          <a:prstGeom prst="rect">
            <a:avLst/>
          </a:prstGeom>
          <a:noFill/>
        </p:spPr>
        <p:txBody>
          <a:bodyPr wrap="none" rtlCol="0">
            <a:spAutoFit/>
          </a:bodyPr>
          <a:lstStyle/>
          <a:p>
            <a:r>
              <a:rPr lang="it-IT" sz="4000" dirty="0"/>
              <a:t>Fusion</a:t>
            </a:r>
          </a:p>
        </p:txBody>
      </p:sp>
      <p:cxnSp>
        <p:nvCxnSpPr>
          <p:cNvPr id="5" name="Straight Connector 4">
            <a:extLst>
              <a:ext uri="{FF2B5EF4-FFF2-40B4-BE49-F238E27FC236}">
                <a16:creationId xmlns:a16="http://schemas.microsoft.com/office/drawing/2014/main" id="{CEAE0638-B9C9-AB46-BECF-A0ECF7C262AD}"/>
              </a:ext>
            </a:extLst>
          </p:cNvPr>
          <p:cNvCxnSpPr>
            <a:cxnSpLocks/>
          </p:cNvCxnSpPr>
          <p:nvPr/>
        </p:nvCxnSpPr>
        <p:spPr>
          <a:xfrm>
            <a:off x="457200" y="3789040"/>
            <a:ext cx="828280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1082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45961" y="123225"/>
            <a:ext cx="3185487" cy="400110"/>
          </a:xfrm>
          <a:prstGeom prst="rect">
            <a:avLst/>
          </a:prstGeom>
          <a:noFill/>
        </p:spPr>
        <p:txBody>
          <a:bodyPr wrap="none" rtlCol="0">
            <a:spAutoFit/>
          </a:bodyPr>
          <a:lstStyle/>
          <a:p>
            <a:r>
              <a:rPr lang="it-IT" sz="2000" dirty="0"/>
              <a:t>The p-halo case: </a:t>
            </a:r>
            <a:r>
              <a:rPr lang="it-IT" sz="2000" baseline="30000" dirty="0"/>
              <a:t>8</a:t>
            </a:r>
            <a:r>
              <a:rPr lang="it-IT" sz="2000" dirty="0"/>
              <a:t>B fusion</a:t>
            </a:r>
          </a:p>
        </p:txBody>
      </p:sp>
      <p:sp>
        <p:nvSpPr>
          <p:cNvPr id="28" name="Rectangle 27"/>
          <p:cNvSpPr/>
          <p:nvPr/>
        </p:nvSpPr>
        <p:spPr>
          <a:xfrm>
            <a:off x="713348" y="498320"/>
            <a:ext cx="3623300" cy="307777"/>
          </a:xfrm>
          <a:prstGeom prst="rect">
            <a:avLst/>
          </a:prstGeom>
        </p:spPr>
        <p:txBody>
          <a:bodyPr wrap="none">
            <a:spAutoFit/>
          </a:bodyPr>
          <a:lstStyle/>
          <a:p>
            <a:r>
              <a:rPr lang="it-IT" sz="1400" dirty="0"/>
              <a:t>E.F. Aguilera et al,  PRL107, 092701 (2011)</a:t>
            </a:r>
          </a:p>
        </p:txBody>
      </p:sp>
      <p:grpSp>
        <p:nvGrpSpPr>
          <p:cNvPr id="4" name="Group 3">
            <a:extLst>
              <a:ext uri="{FF2B5EF4-FFF2-40B4-BE49-F238E27FC236}">
                <a16:creationId xmlns:a16="http://schemas.microsoft.com/office/drawing/2014/main" id="{D743DE24-A191-9040-B843-3928A6829768}"/>
              </a:ext>
            </a:extLst>
          </p:cNvPr>
          <p:cNvGrpSpPr/>
          <p:nvPr/>
        </p:nvGrpSpPr>
        <p:grpSpPr>
          <a:xfrm>
            <a:off x="228999" y="3834564"/>
            <a:ext cx="3124200" cy="3027040"/>
            <a:chOff x="6019800" y="3068960"/>
            <a:chExt cx="3124200" cy="3027040"/>
          </a:xfrm>
        </p:grpSpPr>
        <p:grpSp>
          <p:nvGrpSpPr>
            <p:cNvPr id="34" name="Group 33"/>
            <p:cNvGrpSpPr/>
            <p:nvPr/>
          </p:nvGrpSpPr>
          <p:grpSpPr>
            <a:xfrm>
              <a:off x="6248400" y="3068960"/>
              <a:ext cx="2895600" cy="2722240"/>
              <a:chOff x="6248400" y="3140968"/>
              <a:chExt cx="2895600" cy="2722240"/>
            </a:xfrm>
          </p:grpSpPr>
          <p:pic>
            <p:nvPicPr>
              <p:cNvPr id="4813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140968"/>
                <a:ext cx="2895600" cy="2722240"/>
              </a:xfrm>
              <a:prstGeom prst="rect">
                <a:avLst/>
              </a:prstGeom>
              <a:noFill/>
              <a:ln w="9525">
                <a:noFill/>
                <a:miter lim="800000"/>
                <a:headEnd/>
                <a:tailEnd/>
              </a:ln>
            </p:spPr>
          </p:pic>
          <p:sp>
            <p:nvSpPr>
              <p:cNvPr id="31" name="Oval 30"/>
              <p:cNvSpPr/>
              <p:nvPr/>
            </p:nvSpPr>
            <p:spPr>
              <a:xfrm>
                <a:off x="8028384" y="4255463"/>
                <a:ext cx="864096" cy="14401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Oval 32"/>
            <p:cNvSpPr/>
            <p:nvPr/>
          </p:nvSpPr>
          <p:spPr>
            <a:xfrm>
              <a:off x="8028384" y="4052689"/>
              <a:ext cx="864096" cy="1440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TextBox 23"/>
            <p:cNvSpPr txBox="1"/>
            <p:nvPr/>
          </p:nvSpPr>
          <p:spPr>
            <a:xfrm rot="16200000">
              <a:off x="5563114" y="4188537"/>
              <a:ext cx="1221149" cy="307777"/>
            </a:xfrm>
            <a:prstGeom prst="rect">
              <a:avLst/>
            </a:prstGeom>
            <a:noFill/>
          </p:spPr>
          <p:txBody>
            <a:bodyPr wrap="none" rtlCol="0">
              <a:spAutoFit/>
            </a:bodyPr>
            <a:lstStyle/>
            <a:p>
              <a:r>
                <a:rPr lang="en-GB" sz="1400" dirty="0"/>
                <a:t>Reduced </a:t>
              </a:r>
              <a:r>
                <a:rPr lang="en-GB" sz="1400" dirty="0" err="1">
                  <a:latin typeface="Symbol" charset="2"/>
                  <a:cs typeface="Symbol" charset="2"/>
                </a:rPr>
                <a:t>s</a:t>
              </a:r>
              <a:r>
                <a:rPr lang="en-GB" sz="1400" baseline="-25000" dirty="0" err="1"/>
                <a:t>fus</a:t>
              </a:r>
              <a:endParaRPr lang="en-GB" sz="1400" baseline="-25000" dirty="0"/>
            </a:p>
          </p:txBody>
        </p:sp>
        <p:sp>
          <p:nvSpPr>
            <p:cNvPr id="29" name="TextBox 28"/>
            <p:cNvSpPr txBox="1"/>
            <p:nvPr/>
          </p:nvSpPr>
          <p:spPr>
            <a:xfrm>
              <a:off x="7239000" y="5788223"/>
              <a:ext cx="1072967" cy="307777"/>
            </a:xfrm>
            <a:prstGeom prst="rect">
              <a:avLst/>
            </a:prstGeom>
            <a:noFill/>
          </p:spPr>
          <p:txBody>
            <a:bodyPr wrap="none" rtlCol="0">
              <a:spAutoFit/>
            </a:bodyPr>
            <a:lstStyle/>
            <a:p>
              <a:r>
                <a:rPr lang="en-GB" sz="1400" dirty="0"/>
                <a:t>Reduced E</a:t>
              </a:r>
            </a:p>
          </p:txBody>
        </p:sp>
      </p:grpSp>
      <p:pic>
        <p:nvPicPr>
          <p:cNvPr id="5122" name="Picture 2" descr="Figure 3">
            <a:extLst>
              <a:ext uri="{FF2B5EF4-FFF2-40B4-BE49-F238E27FC236}">
                <a16:creationId xmlns:a16="http://schemas.microsoft.com/office/drawing/2014/main" id="{FCC73F05-81C5-044E-BC02-1EAA74668F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0565" y="836712"/>
            <a:ext cx="320827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gure 2">
            <a:extLst>
              <a:ext uri="{FF2B5EF4-FFF2-40B4-BE49-F238E27FC236}">
                <a16:creationId xmlns:a16="http://schemas.microsoft.com/office/drawing/2014/main" id="{58D1E376-6691-2F46-A1B7-D9C2A342A7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84" y="719526"/>
            <a:ext cx="3425031" cy="27400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58248" y="3457348"/>
            <a:ext cx="4497531" cy="553998"/>
          </a:xfrm>
          <a:prstGeom prst="rect">
            <a:avLst/>
          </a:prstGeom>
          <a:noFill/>
        </p:spPr>
        <p:txBody>
          <a:bodyPr wrap="square" rtlCol="0">
            <a:spAutoFit/>
          </a:bodyPr>
          <a:lstStyle/>
          <a:p>
            <a:pPr algn="ctr"/>
            <a:r>
              <a:rPr lang="it-IT" sz="1600" dirty="0"/>
              <a:t>Systematics of fusion of n- and p- halo.</a:t>
            </a:r>
          </a:p>
          <a:p>
            <a:pPr algn="ctr"/>
            <a:r>
              <a:rPr lang="it-IT" sz="1400" dirty="0"/>
              <a:t>A.Pakou et al., PR C 87, 014619 (2013)</a:t>
            </a:r>
          </a:p>
        </p:txBody>
      </p:sp>
      <p:sp>
        <p:nvSpPr>
          <p:cNvPr id="5" name="Rectangle 4">
            <a:extLst>
              <a:ext uri="{FF2B5EF4-FFF2-40B4-BE49-F238E27FC236}">
                <a16:creationId xmlns:a16="http://schemas.microsoft.com/office/drawing/2014/main" id="{502EADB8-4E65-2849-B6EC-DFA9E51DDE92}"/>
              </a:ext>
            </a:extLst>
          </p:cNvPr>
          <p:cNvSpPr/>
          <p:nvPr/>
        </p:nvSpPr>
        <p:spPr>
          <a:xfrm>
            <a:off x="4881065" y="531409"/>
            <a:ext cx="4184351" cy="307777"/>
          </a:xfrm>
          <a:prstGeom prst="rect">
            <a:avLst/>
          </a:prstGeom>
        </p:spPr>
        <p:txBody>
          <a:bodyPr wrap="none">
            <a:spAutoFit/>
          </a:bodyPr>
          <a:lstStyle/>
          <a:p>
            <a:r>
              <a:rPr lang="it-IT" sz="1400" dirty="0"/>
              <a:t>E.F. Aguilera et al,  </a:t>
            </a:r>
            <a:r>
              <a:rPr lang="en-GB" sz="1400" dirty="0">
                <a:latin typeface="Proxima Nova"/>
              </a:rPr>
              <a:t>Phys. Rev. C </a:t>
            </a:r>
            <a:r>
              <a:rPr lang="en-GB" sz="1400" b="1" dirty="0">
                <a:latin typeface="Proxima Nova"/>
              </a:rPr>
              <a:t>93</a:t>
            </a:r>
            <a:r>
              <a:rPr lang="en-GB" sz="1400" dirty="0">
                <a:latin typeface="Proxima Nova"/>
              </a:rPr>
              <a:t>, 034613, 2016</a:t>
            </a:r>
            <a:endParaRPr lang="en-GB" sz="1400" b="0" i="0" u="none" strike="noStrike" dirty="0">
              <a:effectLst/>
              <a:latin typeface="Proxima Nova"/>
            </a:endParaRPr>
          </a:p>
        </p:txBody>
      </p:sp>
      <p:pic>
        <p:nvPicPr>
          <p:cNvPr id="3" name="Picture 2" descr="Diagram&#10;&#10;Description automatically generated">
            <a:extLst>
              <a:ext uri="{FF2B5EF4-FFF2-40B4-BE49-F238E27FC236}">
                <a16:creationId xmlns:a16="http://schemas.microsoft.com/office/drawing/2014/main" id="{081E81EC-973C-B14E-BBB1-2C0957F998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7638" y="3834564"/>
            <a:ext cx="3474129" cy="279630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E5C407-79FF-214D-8862-7DDDE9B84397}"/>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D35C7E8C-4B81-E743-ACB9-6C9D57F475C5}"/>
              </a:ext>
            </a:extLst>
          </p:cNvPr>
          <p:cNvSpPr>
            <a:spLocks noGrp="1"/>
          </p:cNvSpPr>
          <p:nvPr>
            <p:ph type="ftr" sz="quarter" idx="11"/>
          </p:nvPr>
        </p:nvSpPr>
        <p:spPr/>
        <p:txBody>
          <a:bodyPr/>
          <a:lstStyle/>
          <a:p>
            <a:pPr>
              <a:defRPr/>
            </a:pPr>
            <a:r>
              <a:rPr lang="en-US"/>
              <a:t>Alessia Di Pietro,INFN-LNS</a:t>
            </a:r>
            <a:endParaRPr lang="it-IT"/>
          </a:p>
        </p:txBody>
      </p:sp>
      <p:pic>
        <p:nvPicPr>
          <p:cNvPr id="5" name="Immagine 3">
            <a:extLst>
              <a:ext uri="{FF2B5EF4-FFF2-40B4-BE49-F238E27FC236}">
                <a16:creationId xmlns:a16="http://schemas.microsoft.com/office/drawing/2014/main" id="{9A23D912-41F3-3F40-9D5A-855FE92452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71" y="3857682"/>
            <a:ext cx="3942105" cy="2380399"/>
          </a:xfrm>
          <a:prstGeom prst="rect">
            <a:avLst/>
          </a:prstGeom>
        </p:spPr>
      </p:pic>
      <p:sp>
        <p:nvSpPr>
          <p:cNvPr id="6" name="CasellaDiTesto 5">
            <a:extLst>
              <a:ext uri="{FF2B5EF4-FFF2-40B4-BE49-F238E27FC236}">
                <a16:creationId xmlns:a16="http://schemas.microsoft.com/office/drawing/2014/main" id="{03C061C0-455E-8849-B0CF-CA7376D5FD27}"/>
              </a:ext>
            </a:extLst>
          </p:cNvPr>
          <p:cNvSpPr txBox="1"/>
          <p:nvPr/>
        </p:nvSpPr>
        <p:spPr>
          <a:xfrm>
            <a:off x="3723048" y="2287245"/>
            <a:ext cx="1697901" cy="338554"/>
          </a:xfrm>
          <a:prstGeom prst="rect">
            <a:avLst/>
          </a:prstGeom>
          <a:noFill/>
        </p:spPr>
        <p:txBody>
          <a:bodyPr wrap="none" rtlCol="0">
            <a:spAutoFit/>
          </a:bodyPr>
          <a:lstStyle/>
          <a:p>
            <a:pPr algn="ctr"/>
            <a:r>
              <a:rPr lang="en-US" sz="1600" dirty="0" err="1">
                <a:latin typeface="Bookman Old Style"/>
                <a:cs typeface="Bookman Old Style"/>
              </a:rPr>
              <a:t>E</a:t>
            </a:r>
            <a:r>
              <a:rPr lang="en-US" sz="1600" baseline="-25000" dirty="0" err="1">
                <a:latin typeface="Bookman Old Style"/>
                <a:cs typeface="Bookman Old Style"/>
              </a:rPr>
              <a:t>mean</a:t>
            </a:r>
            <a:r>
              <a:rPr lang="en-US" sz="1600" dirty="0">
                <a:latin typeface="Bookman Old Style"/>
                <a:cs typeface="Bookman Old Style"/>
              </a:rPr>
              <a:t>=(</a:t>
            </a:r>
            <a:r>
              <a:rPr lang="en-US" sz="1600" dirty="0" err="1">
                <a:latin typeface="Bookman Old Style"/>
                <a:cs typeface="Bookman Old Style"/>
              </a:rPr>
              <a:t>E</a:t>
            </a:r>
            <a:r>
              <a:rPr lang="en-US" sz="1600" baseline="-25000" dirty="0" err="1">
                <a:latin typeface="Bookman Old Style"/>
                <a:cs typeface="Bookman Old Style"/>
              </a:rPr>
              <a:t>i</a:t>
            </a:r>
            <a:r>
              <a:rPr lang="en-US" sz="1600" dirty="0" err="1">
                <a:latin typeface="Bookman Old Style"/>
                <a:cs typeface="Bookman Old Style"/>
              </a:rPr>
              <a:t>+E</a:t>
            </a:r>
            <a:r>
              <a:rPr lang="en-US" sz="1600" baseline="-25000" dirty="0" err="1">
                <a:latin typeface="Bookman Old Style"/>
                <a:cs typeface="Bookman Old Style"/>
              </a:rPr>
              <a:t>f</a:t>
            </a:r>
            <a:r>
              <a:rPr lang="en-US" sz="1600" dirty="0">
                <a:latin typeface="Bookman Old Style"/>
                <a:cs typeface="Bookman Old Style"/>
              </a:rPr>
              <a:t>)/2</a:t>
            </a:r>
          </a:p>
        </p:txBody>
      </p:sp>
      <p:pic>
        <p:nvPicPr>
          <p:cNvPr id="7" name="Picture 3">
            <a:extLst>
              <a:ext uri="{FF2B5EF4-FFF2-40B4-BE49-F238E27FC236}">
                <a16:creationId xmlns:a16="http://schemas.microsoft.com/office/drawing/2014/main" id="{168A9311-AA92-BB4F-B045-166683B3C1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237" y="1466053"/>
            <a:ext cx="2841625" cy="7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25FF8A9-0D89-4840-8BDC-2B0A1F9E9A3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4237" y="669316"/>
            <a:ext cx="2595563" cy="64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9E8DEA96-8E3B-0F41-BF75-8D34A6BF913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5049" y="3740257"/>
            <a:ext cx="3968907" cy="240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1BF7ABB6-2DF3-0946-8CFB-D3A386C1D8A5}"/>
              </a:ext>
            </a:extLst>
          </p:cNvPr>
          <p:cNvSpPr txBox="1"/>
          <p:nvPr/>
        </p:nvSpPr>
        <p:spPr>
          <a:xfrm>
            <a:off x="542781" y="79790"/>
            <a:ext cx="8004114" cy="400110"/>
          </a:xfrm>
          <a:prstGeom prst="rect">
            <a:avLst/>
          </a:prstGeom>
          <a:noFill/>
        </p:spPr>
        <p:txBody>
          <a:bodyPr wrap="none" rtlCol="0">
            <a:spAutoFit/>
          </a:bodyPr>
          <a:lstStyle/>
          <a:p>
            <a:r>
              <a:rPr lang="en-IT" sz="2000" dirty="0"/>
              <a:t>Fusion measurement with thick targets and/or low-resolution beams</a:t>
            </a:r>
          </a:p>
        </p:txBody>
      </p:sp>
      <p:pic>
        <p:nvPicPr>
          <p:cNvPr id="11" name="Picture 4">
            <a:extLst>
              <a:ext uri="{FF2B5EF4-FFF2-40B4-BE49-F238E27FC236}">
                <a16:creationId xmlns:a16="http://schemas.microsoft.com/office/drawing/2014/main" id="{39386EAF-4EBF-444D-AFD3-09B3CB918F3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1057" y="1317331"/>
            <a:ext cx="2174975" cy="139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DC37294-F383-2747-896B-C67560E8F409}"/>
              </a:ext>
            </a:extLst>
          </p:cNvPr>
          <p:cNvSpPr txBox="1"/>
          <p:nvPr/>
        </p:nvSpPr>
        <p:spPr>
          <a:xfrm>
            <a:off x="6481057" y="669316"/>
            <a:ext cx="2364750" cy="369332"/>
          </a:xfrm>
          <a:prstGeom prst="rect">
            <a:avLst/>
          </a:prstGeom>
          <a:noFill/>
        </p:spPr>
        <p:txBody>
          <a:bodyPr wrap="none" rtlCol="0">
            <a:spAutoFit/>
          </a:bodyPr>
          <a:lstStyle/>
          <a:p>
            <a:r>
              <a:rPr lang="en-IT" dirty="0"/>
              <a:t>Is the target uniform?</a:t>
            </a:r>
          </a:p>
        </p:txBody>
      </p:sp>
      <p:sp>
        <p:nvSpPr>
          <p:cNvPr id="13" name="TextBox 12">
            <a:extLst>
              <a:ext uri="{FF2B5EF4-FFF2-40B4-BE49-F238E27FC236}">
                <a16:creationId xmlns:a16="http://schemas.microsoft.com/office/drawing/2014/main" id="{A5FE8C51-68B5-7B41-8BB2-8CD54FD266CA}"/>
              </a:ext>
            </a:extLst>
          </p:cNvPr>
          <p:cNvSpPr txBox="1"/>
          <p:nvPr/>
        </p:nvSpPr>
        <p:spPr>
          <a:xfrm>
            <a:off x="296205" y="3399082"/>
            <a:ext cx="3942105" cy="369332"/>
          </a:xfrm>
          <a:prstGeom prst="rect">
            <a:avLst/>
          </a:prstGeom>
          <a:noFill/>
        </p:spPr>
        <p:txBody>
          <a:bodyPr wrap="none" rtlCol="0">
            <a:spAutoFit/>
          </a:bodyPr>
          <a:lstStyle/>
          <a:p>
            <a:r>
              <a:rPr lang="en-IT" dirty="0"/>
              <a:t>Convoluted fusion excitation function</a:t>
            </a:r>
          </a:p>
        </p:txBody>
      </p:sp>
      <p:sp>
        <p:nvSpPr>
          <p:cNvPr id="14" name="TextBox 13">
            <a:extLst>
              <a:ext uri="{FF2B5EF4-FFF2-40B4-BE49-F238E27FC236}">
                <a16:creationId xmlns:a16="http://schemas.microsoft.com/office/drawing/2014/main" id="{03F08E26-5887-B84E-BFD1-800F57A8345C}"/>
              </a:ext>
            </a:extLst>
          </p:cNvPr>
          <p:cNvSpPr txBox="1"/>
          <p:nvPr/>
        </p:nvSpPr>
        <p:spPr>
          <a:xfrm>
            <a:off x="5209019" y="3281657"/>
            <a:ext cx="3501921" cy="369332"/>
          </a:xfrm>
          <a:prstGeom prst="rect">
            <a:avLst/>
          </a:prstGeom>
          <a:noFill/>
        </p:spPr>
        <p:txBody>
          <a:bodyPr wrap="none" rtlCol="0">
            <a:spAutoFit/>
          </a:bodyPr>
          <a:lstStyle/>
          <a:p>
            <a:r>
              <a:rPr lang="en-IT" dirty="0"/>
              <a:t>Effect of beam energy resolution</a:t>
            </a:r>
          </a:p>
        </p:txBody>
      </p:sp>
      <p:sp>
        <p:nvSpPr>
          <p:cNvPr id="15" name="TextBox 14">
            <a:extLst>
              <a:ext uri="{FF2B5EF4-FFF2-40B4-BE49-F238E27FC236}">
                <a16:creationId xmlns:a16="http://schemas.microsoft.com/office/drawing/2014/main" id="{10C90569-ABEB-984A-B2C4-84D30423BDD8}"/>
              </a:ext>
            </a:extLst>
          </p:cNvPr>
          <p:cNvSpPr txBox="1"/>
          <p:nvPr/>
        </p:nvSpPr>
        <p:spPr>
          <a:xfrm>
            <a:off x="688350" y="520750"/>
            <a:ext cx="2066591" cy="338554"/>
          </a:xfrm>
          <a:prstGeom prst="rect">
            <a:avLst/>
          </a:prstGeom>
          <a:noFill/>
        </p:spPr>
        <p:txBody>
          <a:bodyPr wrap="none" rtlCol="0">
            <a:spAutoFit/>
          </a:bodyPr>
          <a:lstStyle/>
          <a:p>
            <a:r>
              <a:rPr lang="en-GB" sz="1600" dirty="0"/>
              <a:t>E</a:t>
            </a:r>
            <a:r>
              <a:rPr lang="en-IT" sz="1600" dirty="0"/>
              <a:t>nergy-loss in target</a:t>
            </a:r>
          </a:p>
        </p:txBody>
      </p:sp>
      <p:sp>
        <p:nvSpPr>
          <p:cNvPr id="16" name="Rectangle 15">
            <a:extLst>
              <a:ext uri="{FF2B5EF4-FFF2-40B4-BE49-F238E27FC236}">
                <a16:creationId xmlns:a16="http://schemas.microsoft.com/office/drawing/2014/main" id="{241BAFCA-2398-D44C-8F80-C35560A0EC86}"/>
              </a:ext>
            </a:extLst>
          </p:cNvPr>
          <p:cNvSpPr/>
          <p:nvPr/>
        </p:nvSpPr>
        <p:spPr>
          <a:xfrm>
            <a:off x="4436686" y="6069513"/>
            <a:ext cx="4707314" cy="307777"/>
          </a:xfrm>
          <a:prstGeom prst="rect">
            <a:avLst/>
          </a:prstGeom>
        </p:spPr>
        <p:txBody>
          <a:bodyPr wrap="none">
            <a:spAutoFit/>
          </a:bodyPr>
          <a:lstStyle/>
          <a:p>
            <a:r>
              <a:rPr lang="en-GB" sz="1400" dirty="0">
                <a:solidFill>
                  <a:srgbClr val="333333"/>
                </a:solidFill>
                <a:latin typeface="Verdana" panose="020B0604030504040204" pitchFamily="34" charset="0"/>
              </a:rPr>
              <a:t>M. </a:t>
            </a:r>
            <a:r>
              <a:rPr lang="en-GB" sz="1400" dirty="0" err="1">
                <a:solidFill>
                  <a:srgbClr val="333333"/>
                </a:solidFill>
                <a:latin typeface="Verdana" panose="020B0604030504040204" pitchFamily="34" charset="0"/>
              </a:rPr>
              <a:t>Fisichella</a:t>
            </a:r>
            <a:r>
              <a:rPr lang="en-GB" sz="1400" dirty="0">
                <a:solidFill>
                  <a:srgbClr val="333333"/>
                </a:solidFill>
                <a:latin typeface="Verdana" panose="020B0604030504040204" pitchFamily="34" charset="0"/>
              </a:rPr>
              <a:t> et al. </a:t>
            </a:r>
            <a:r>
              <a:rPr lang="en-GB" sz="1400" dirty="0" err="1">
                <a:solidFill>
                  <a:srgbClr val="333333"/>
                </a:solidFill>
                <a:latin typeface="Verdana" panose="020B0604030504040204" pitchFamily="34" charset="0"/>
              </a:rPr>
              <a:t>Phys.Rev</a:t>
            </a:r>
            <a:r>
              <a:rPr lang="en-GB" sz="1400" dirty="0">
                <a:solidFill>
                  <a:srgbClr val="333333"/>
                </a:solidFill>
                <a:latin typeface="Verdana" panose="020B0604030504040204" pitchFamily="34" charset="0"/>
              </a:rPr>
              <a:t>. C 92, 064611 (2015)</a:t>
            </a:r>
            <a:endParaRPr lang="en-IT" sz="1400" dirty="0"/>
          </a:p>
        </p:txBody>
      </p:sp>
      <p:pic>
        <p:nvPicPr>
          <p:cNvPr id="18" name="Picture 17" descr="Chart, histogram&#10;&#10;Description automatically generated">
            <a:extLst>
              <a:ext uri="{FF2B5EF4-FFF2-40B4-BE49-F238E27FC236}">
                <a16:creationId xmlns:a16="http://schemas.microsoft.com/office/drawing/2014/main" id="{0D5E3DED-A96F-174B-8772-05CC6EC852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4694" y="808306"/>
            <a:ext cx="2063989" cy="2565761"/>
          </a:xfrm>
          <a:prstGeom prst="rect">
            <a:avLst/>
          </a:prstGeom>
        </p:spPr>
      </p:pic>
    </p:spTree>
    <p:extLst>
      <p:ext uri="{BB962C8B-B14F-4D97-AF65-F5344CB8AC3E}">
        <p14:creationId xmlns:p14="http://schemas.microsoft.com/office/powerpoint/2010/main" val="2124015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17765-19B1-E940-B49B-E1260E8488EC}"/>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0D20B140-5221-9F41-8A51-B89674C45548}"/>
              </a:ext>
            </a:extLst>
          </p:cNvPr>
          <p:cNvSpPr>
            <a:spLocks noGrp="1"/>
          </p:cNvSpPr>
          <p:nvPr>
            <p:ph type="ftr" sz="quarter" idx="11"/>
          </p:nvPr>
        </p:nvSpPr>
        <p:spPr/>
        <p:txBody>
          <a:bodyPr/>
          <a:lstStyle/>
          <a:p>
            <a:pPr>
              <a:defRPr/>
            </a:pPr>
            <a:r>
              <a:rPr lang="en-US"/>
              <a:t>Alessia Di Pietro,INFN-LNS</a:t>
            </a:r>
            <a:endParaRPr lang="it-IT"/>
          </a:p>
        </p:txBody>
      </p:sp>
      <p:pic>
        <p:nvPicPr>
          <p:cNvPr id="5" name="Picture 4">
            <a:extLst>
              <a:ext uri="{FF2B5EF4-FFF2-40B4-BE49-F238E27FC236}">
                <a16:creationId xmlns:a16="http://schemas.microsoft.com/office/drawing/2014/main" id="{E6E3F585-0803-1B4F-B82A-AA0A085542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870" t="6439" r="3200"/>
          <a:stretch/>
        </p:blipFill>
        <p:spPr>
          <a:xfrm rot="5400000">
            <a:off x="1143840" y="532803"/>
            <a:ext cx="2846069" cy="4010250"/>
          </a:xfrm>
          <a:prstGeom prst="rect">
            <a:avLst/>
          </a:prstGeom>
        </p:spPr>
      </p:pic>
      <p:pic>
        <p:nvPicPr>
          <p:cNvPr id="21" name="Picture 20">
            <a:extLst>
              <a:ext uri="{FF2B5EF4-FFF2-40B4-BE49-F238E27FC236}">
                <a16:creationId xmlns:a16="http://schemas.microsoft.com/office/drawing/2014/main" id="{336082EA-8014-E542-ADA2-7D5DC5575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8280" y="3314631"/>
            <a:ext cx="3795911" cy="2933204"/>
          </a:xfrm>
          <a:prstGeom prst="rect">
            <a:avLst/>
          </a:prstGeom>
        </p:spPr>
      </p:pic>
      <p:pic>
        <p:nvPicPr>
          <p:cNvPr id="23" name="Picture 22">
            <a:extLst>
              <a:ext uri="{FF2B5EF4-FFF2-40B4-BE49-F238E27FC236}">
                <a16:creationId xmlns:a16="http://schemas.microsoft.com/office/drawing/2014/main" id="{3EF79BA3-9AA4-D84F-9C67-AB2DBB6D5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0890" y="495796"/>
            <a:ext cx="3795911" cy="2933204"/>
          </a:xfrm>
          <a:prstGeom prst="rect">
            <a:avLst/>
          </a:prstGeom>
        </p:spPr>
      </p:pic>
      <p:pic>
        <p:nvPicPr>
          <p:cNvPr id="31" name="Picture 30">
            <a:extLst>
              <a:ext uri="{FF2B5EF4-FFF2-40B4-BE49-F238E27FC236}">
                <a16:creationId xmlns:a16="http://schemas.microsoft.com/office/drawing/2014/main" id="{3EEADF32-FC3F-CE49-A430-C60AD75527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049" y="4923366"/>
            <a:ext cx="3994157" cy="1219269"/>
          </a:xfrm>
          <a:prstGeom prst="rect">
            <a:avLst/>
          </a:prstGeom>
        </p:spPr>
      </p:pic>
      <p:sp>
        <p:nvSpPr>
          <p:cNvPr id="32" name="TextBox 31">
            <a:extLst>
              <a:ext uri="{FF2B5EF4-FFF2-40B4-BE49-F238E27FC236}">
                <a16:creationId xmlns:a16="http://schemas.microsoft.com/office/drawing/2014/main" id="{36CA631B-47EF-6A49-BC11-8EBF2442AE91}"/>
              </a:ext>
            </a:extLst>
          </p:cNvPr>
          <p:cNvSpPr txBox="1"/>
          <p:nvPr/>
        </p:nvSpPr>
        <p:spPr>
          <a:xfrm>
            <a:off x="1057486" y="4315111"/>
            <a:ext cx="3018775" cy="369332"/>
          </a:xfrm>
          <a:prstGeom prst="rect">
            <a:avLst/>
          </a:prstGeom>
          <a:noFill/>
        </p:spPr>
        <p:txBody>
          <a:bodyPr wrap="none" rtlCol="0">
            <a:spAutoFit/>
          </a:bodyPr>
          <a:lstStyle/>
          <a:p>
            <a:r>
              <a:rPr lang="en-IT" dirty="0"/>
              <a:t>Sources of p besides fusion</a:t>
            </a:r>
          </a:p>
        </p:txBody>
      </p:sp>
      <p:sp>
        <p:nvSpPr>
          <p:cNvPr id="33" name="TextBox 32">
            <a:extLst>
              <a:ext uri="{FF2B5EF4-FFF2-40B4-BE49-F238E27FC236}">
                <a16:creationId xmlns:a16="http://schemas.microsoft.com/office/drawing/2014/main" id="{718FD8CA-DDEB-C140-8A65-6B6E6AF8D309}"/>
              </a:ext>
            </a:extLst>
          </p:cNvPr>
          <p:cNvSpPr txBox="1"/>
          <p:nvPr/>
        </p:nvSpPr>
        <p:spPr>
          <a:xfrm>
            <a:off x="1403734" y="626100"/>
            <a:ext cx="2467342" cy="369332"/>
          </a:xfrm>
          <a:prstGeom prst="rect">
            <a:avLst/>
          </a:prstGeom>
          <a:noFill/>
        </p:spPr>
        <p:txBody>
          <a:bodyPr wrap="none" rtlCol="0">
            <a:spAutoFit/>
          </a:bodyPr>
          <a:lstStyle/>
          <a:p>
            <a:r>
              <a:rPr lang="en-GB" dirty="0"/>
              <a:t>p -</a:t>
            </a:r>
            <a:r>
              <a:rPr lang="en-IT" dirty="0"/>
              <a:t> angular distribution</a:t>
            </a:r>
          </a:p>
        </p:txBody>
      </p:sp>
      <p:sp>
        <p:nvSpPr>
          <p:cNvPr id="34" name="TextBox 33">
            <a:extLst>
              <a:ext uri="{FF2B5EF4-FFF2-40B4-BE49-F238E27FC236}">
                <a16:creationId xmlns:a16="http://schemas.microsoft.com/office/drawing/2014/main" id="{2750C456-7510-5D47-B678-437DF319271C}"/>
              </a:ext>
            </a:extLst>
          </p:cNvPr>
          <p:cNvSpPr txBox="1"/>
          <p:nvPr/>
        </p:nvSpPr>
        <p:spPr>
          <a:xfrm>
            <a:off x="5681382" y="495796"/>
            <a:ext cx="2403222" cy="369332"/>
          </a:xfrm>
          <a:prstGeom prst="rect">
            <a:avLst/>
          </a:prstGeom>
          <a:noFill/>
        </p:spPr>
        <p:txBody>
          <a:bodyPr wrap="none" rtlCol="0">
            <a:spAutoFit/>
          </a:bodyPr>
          <a:lstStyle/>
          <a:p>
            <a:r>
              <a:rPr lang="en-GB" dirty="0"/>
              <a:t>p </a:t>
            </a:r>
            <a:r>
              <a:rPr lang="en-IT" dirty="0"/>
              <a:t>- energy distribution</a:t>
            </a:r>
          </a:p>
        </p:txBody>
      </p:sp>
      <p:sp>
        <p:nvSpPr>
          <p:cNvPr id="35" name="Rectangle 34">
            <a:extLst>
              <a:ext uri="{FF2B5EF4-FFF2-40B4-BE49-F238E27FC236}">
                <a16:creationId xmlns:a16="http://schemas.microsoft.com/office/drawing/2014/main" id="{29DAAD3D-E866-3042-B550-0CD63B27E1EA}"/>
              </a:ext>
            </a:extLst>
          </p:cNvPr>
          <p:cNvSpPr/>
          <p:nvPr/>
        </p:nvSpPr>
        <p:spPr>
          <a:xfrm rot="2106307">
            <a:off x="2745020" y="2264024"/>
            <a:ext cx="4025461" cy="923330"/>
          </a:xfrm>
          <a:prstGeom prst="rect">
            <a:avLst/>
          </a:prstGeom>
          <a:noFill/>
        </p:spPr>
        <p:txBody>
          <a:bodyPr wrap="none" lIns="91440" tIns="45720" rIns="91440" bIns="45720">
            <a:spAutoFit/>
          </a:bodyPr>
          <a:lstStyle/>
          <a:p>
            <a:pPr algn="ctr"/>
            <a:r>
              <a:rPr lang="en-GB" sz="5400" b="1" spc="50" dirty="0">
                <a:ln w="9525" cmpd="sng">
                  <a:solidFill>
                    <a:srgbClr val="FF00FF"/>
                  </a:solidFill>
                  <a:prstDash val="solid"/>
                </a:ln>
                <a:solidFill>
                  <a:srgbClr val="70AD47">
                    <a:tint val="1000"/>
                  </a:srgbClr>
                </a:solidFill>
                <a:effectLst>
                  <a:glow rad="38100">
                    <a:schemeClr val="accent1">
                      <a:alpha val="40000"/>
                    </a:schemeClr>
                  </a:glow>
                </a:effectLst>
              </a:rPr>
              <a:t>Preliminary</a:t>
            </a:r>
          </a:p>
        </p:txBody>
      </p:sp>
      <p:sp>
        <p:nvSpPr>
          <p:cNvPr id="36" name="TextBox 35">
            <a:extLst>
              <a:ext uri="{FF2B5EF4-FFF2-40B4-BE49-F238E27FC236}">
                <a16:creationId xmlns:a16="http://schemas.microsoft.com/office/drawing/2014/main" id="{35AB3E8C-EF3E-CA42-851D-D9EEA9A2A452}"/>
              </a:ext>
            </a:extLst>
          </p:cNvPr>
          <p:cNvSpPr txBox="1"/>
          <p:nvPr/>
        </p:nvSpPr>
        <p:spPr>
          <a:xfrm>
            <a:off x="3462619" y="137307"/>
            <a:ext cx="2430474" cy="400110"/>
          </a:xfrm>
          <a:prstGeom prst="rect">
            <a:avLst/>
          </a:prstGeom>
          <a:noFill/>
        </p:spPr>
        <p:txBody>
          <a:bodyPr wrap="none" rtlCol="0">
            <a:spAutoFit/>
          </a:bodyPr>
          <a:lstStyle/>
          <a:p>
            <a:r>
              <a:rPr lang="en-IT" sz="2000" baseline="30000" dirty="0"/>
              <a:t>8</a:t>
            </a:r>
            <a:r>
              <a:rPr lang="en-IT" sz="2000" dirty="0"/>
              <a:t>B+</a:t>
            </a:r>
            <a:r>
              <a:rPr lang="en-IT" sz="2000" baseline="30000" dirty="0"/>
              <a:t>64</a:t>
            </a:r>
            <a:r>
              <a:rPr lang="en-IT" sz="2000" dirty="0"/>
              <a:t>Zn @ ISOLDE</a:t>
            </a:r>
          </a:p>
        </p:txBody>
      </p:sp>
    </p:spTree>
    <p:extLst>
      <p:ext uri="{BB962C8B-B14F-4D97-AF65-F5344CB8AC3E}">
        <p14:creationId xmlns:p14="http://schemas.microsoft.com/office/powerpoint/2010/main" val="303608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90091E-22F8-6C46-A425-AB08EE9DF7C4}"/>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FF319671-2D00-BD45-B688-5EB3941D75E7}"/>
              </a:ext>
            </a:extLst>
          </p:cNvPr>
          <p:cNvSpPr>
            <a:spLocks noGrp="1"/>
          </p:cNvSpPr>
          <p:nvPr>
            <p:ph type="ftr" sz="quarter" idx="11"/>
          </p:nvPr>
        </p:nvSpPr>
        <p:spPr/>
        <p:txBody>
          <a:bodyPr/>
          <a:lstStyle/>
          <a:p>
            <a:pPr>
              <a:defRPr/>
            </a:pPr>
            <a:r>
              <a:rPr lang="en-US"/>
              <a:t>Alessia Di Pietro,INFN-LNS</a:t>
            </a:r>
            <a:endParaRPr lang="it-IT"/>
          </a:p>
        </p:txBody>
      </p:sp>
      <p:pic>
        <p:nvPicPr>
          <p:cNvPr id="4" name="Picture 3">
            <a:extLst>
              <a:ext uri="{FF2B5EF4-FFF2-40B4-BE49-F238E27FC236}">
                <a16:creationId xmlns:a16="http://schemas.microsoft.com/office/drawing/2014/main" id="{89A9449F-229E-5C41-8CA0-D785D2D9F9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0241" r="8217"/>
          <a:stretch/>
        </p:blipFill>
        <p:spPr>
          <a:xfrm>
            <a:off x="304800" y="1218279"/>
            <a:ext cx="3817620" cy="2884939"/>
          </a:xfrm>
          <a:prstGeom prst="rect">
            <a:avLst/>
          </a:prstGeom>
        </p:spPr>
      </p:pic>
      <p:pic>
        <p:nvPicPr>
          <p:cNvPr id="5" name="Picture 4">
            <a:extLst>
              <a:ext uri="{FF2B5EF4-FFF2-40B4-BE49-F238E27FC236}">
                <a16:creationId xmlns:a16="http://schemas.microsoft.com/office/drawing/2014/main" id="{FB20145D-F9A4-7B4B-ABAA-F288E39B6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6505" y="3536267"/>
            <a:ext cx="3700295" cy="2859319"/>
          </a:xfrm>
          <a:prstGeom prst="rect">
            <a:avLst/>
          </a:prstGeom>
        </p:spPr>
      </p:pic>
      <p:pic>
        <p:nvPicPr>
          <p:cNvPr id="6" name="Picture 5">
            <a:extLst>
              <a:ext uri="{FF2B5EF4-FFF2-40B4-BE49-F238E27FC236}">
                <a16:creationId xmlns:a16="http://schemas.microsoft.com/office/drawing/2014/main" id="{89840754-C4B9-E74C-9EF9-84F34E9948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504" y="499840"/>
            <a:ext cx="3700296" cy="2859319"/>
          </a:xfrm>
          <a:prstGeom prst="rect">
            <a:avLst/>
          </a:prstGeom>
        </p:spPr>
      </p:pic>
      <p:sp>
        <p:nvSpPr>
          <p:cNvPr id="7" name="TextBox 6">
            <a:extLst>
              <a:ext uri="{FF2B5EF4-FFF2-40B4-BE49-F238E27FC236}">
                <a16:creationId xmlns:a16="http://schemas.microsoft.com/office/drawing/2014/main" id="{9B1FB618-B4E5-B948-B7D5-0764272FD7A7}"/>
              </a:ext>
            </a:extLst>
          </p:cNvPr>
          <p:cNvSpPr txBox="1"/>
          <p:nvPr/>
        </p:nvSpPr>
        <p:spPr>
          <a:xfrm>
            <a:off x="1050111" y="647080"/>
            <a:ext cx="2467342" cy="369332"/>
          </a:xfrm>
          <a:prstGeom prst="rect">
            <a:avLst/>
          </a:prstGeom>
          <a:noFill/>
        </p:spPr>
        <p:txBody>
          <a:bodyPr wrap="none" rtlCol="0">
            <a:spAutoFit/>
          </a:bodyPr>
          <a:lstStyle/>
          <a:p>
            <a:r>
              <a:rPr lang="en-GB" dirty="0">
                <a:latin typeface="Symbol" pitchFamily="2" charset="2"/>
              </a:rPr>
              <a:t>a</a:t>
            </a:r>
            <a:r>
              <a:rPr lang="en-GB" dirty="0"/>
              <a:t> </a:t>
            </a:r>
            <a:r>
              <a:rPr lang="en-IT" dirty="0"/>
              <a:t>- angular distribution</a:t>
            </a:r>
          </a:p>
        </p:txBody>
      </p:sp>
      <p:sp>
        <p:nvSpPr>
          <p:cNvPr id="8" name="TextBox 7">
            <a:extLst>
              <a:ext uri="{FF2B5EF4-FFF2-40B4-BE49-F238E27FC236}">
                <a16:creationId xmlns:a16="http://schemas.microsoft.com/office/drawing/2014/main" id="{BFEF1C53-D4E4-BE42-80D3-44ABA8AC73B6}"/>
              </a:ext>
            </a:extLst>
          </p:cNvPr>
          <p:cNvSpPr txBox="1"/>
          <p:nvPr/>
        </p:nvSpPr>
        <p:spPr>
          <a:xfrm>
            <a:off x="5457265" y="462414"/>
            <a:ext cx="2420856" cy="369332"/>
          </a:xfrm>
          <a:prstGeom prst="rect">
            <a:avLst/>
          </a:prstGeom>
          <a:noFill/>
        </p:spPr>
        <p:txBody>
          <a:bodyPr wrap="none" rtlCol="0">
            <a:spAutoFit/>
          </a:bodyPr>
          <a:lstStyle/>
          <a:p>
            <a:r>
              <a:rPr lang="en-GB" dirty="0">
                <a:latin typeface="Symbol" pitchFamily="2" charset="2"/>
              </a:rPr>
              <a:t>a</a:t>
            </a:r>
            <a:r>
              <a:rPr lang="en-GB" dirty="0"/>
              <a:t> </a:t>
            </a:r>
            <a:r>
              <a:rPr lang="en-IT" dirty="0"/>
              <a:t>- energy distribution</a:t>
            </a:r>
          </a:p>
        </p:txBody>
      </p:sp>
      <p:sp>
        <p:nvSpPr>
          <p:cNvPr id="9" name="Rectangle 8">
            <a:extLst>
              <a:ext uri="{FF2B5EF4-FFF2-40B4-BE49-F238E27FC236}">
                <a16:creationId xmlns:a16="http://schemas.microsoft.com/office/drawing/2014/main" id="{BAC18DAC-CB50-0544-87DD-7E1DC38979AC}"/>
              </a:ext>
            </a:extLst>
          </p:cNvPr>
          <p:cNvSpPr/>
          <p:nvPr/>
        </p:nvSpPr>
        <p:spPr>
          <a:xfrm>
            <a:off x="304800" y="4610482"/>
            <a:ext cx="4572000" cy="1785104"/>
          </a:xfrm>
          <a:prstGeom prst="rect">
            <a:avLst/>
          </a:prstGeom>
        </p:spPr>
        <p:txBody>
          <a:bodyPr>
            <a:spAutoFit/>
          </a:bodyPr>
          <a:lstStyle/>
          <a:p>
            <a:pPr algn="ctr"/>
            <a:r>
              <a:rPr lang="en-GB" dirty="0">
                <a:solidFill>
                  <a:srgbClr val="000000"/>
                </a:solidFill>
                <a:latin typeface="Calibri" panose="020F0502020204030204" pitchFamily="34" charset="0"/>
              </a:rPr>
              <a:t>Other sources of </a:t>
            </a:r>
            <a:r>
              <a:rPr lang="en-GB" dirty="0">
                <a:solidFill>
                  <a:srgbClr val="000000"/>
                </a:solidFill>
                <a:latin typeface="Symbol" pitchFamily="2" charset="2"/>
              </a:rPr>
              <a:t>a</a:t>
            </a:r>
            <a:r>
              <a:rPr lang="en-GB" dirty="0">
                <a:solidFill>
                  <a:srgbClr val="000000"/>
                </a:solidFill>
                <a:latin typeface="Calibri" panose="020F0502020204030204" pitchFamily="34" charset="0"/>
              </a:rPr>
              <a:t>-particles</a:t>
            </a:r>
          </a:p>
          <a:p>
            <a:pPr algn="ct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r>
              <a:rPr lang="en-GB" baseline="30000" dirty="0">
                <a:solidFill>
                  <a:srgbClr val="000000"/>
                </a:solidFill>
                <a:latin typeface="Calibri" panose="020F0502020204030204" pitchFamily="34" charset="0"/>
              </a:rPr>
              <a:t>8</a:t>
            </a:r>
            <a:r>
              <a:rPr lang="en-GB" dirty="0">
                <a:solidFill>
                  <a:srgbClr val="000000"/>
                </a:solidFill>
                <a:latin typeface="Calibri" panose="020F0502020204030204" pitchFamily="34" charset="0"/>
              </a:rPr>
              <a:t>B three-body breakup above the </a:t>
            </a:r>
            <a:r>
              <a:rPr lang="en-GB" baseline="30000" dirty="0">
                <a:solidFill>
                  <a:srgbClr val="000000"/>
                </a:solidFill>
                <a:latin typeface="Calibri" panose="020F0502020204030204" pitchFamily="34" charset="0"/>
              </a:rPr>
              <a:t>3</a:t>
            </a:r>
            <a:r>
              <a:rPr lang="en-GB" dirty="0">
                <a:solidFill>
                  <a:srgbClr val="000000"/>
                </a:solidFill>
                <a:latin typeface="Calibri" panose="020F0502020204030204" pitchFamily="34" charset="0"/>
              </a:rPr>
              <a:t>He+</a:t>
            </a:r>
            <a:r>
              <a:rPr lang="en-GB" baseline="30000" dirty="0">
                <a:solidFill>
                  <a:srgbClr val="000000"/>
                </a:solidFill>
                <a:latin typeface="Calibri" panose="020F0502020204030204" pitchFamily="34" charset="0"/>
              </a:rPr>
              <a:t>4</a:t>
            </a:r>
            <a:r>
              <a:rPr lang="en-GB" dirty="0">
                <a:solidFill>
                  <a:srgbClr val="000000"/>
                </a:solidFill>
                <a:latin typeface="Calibri" panose="020F0502020204030204" pitchFamily="34" charset="0"/>
              </a:rPr>
              <a:t>He+p threshold (Ex=1.72 MeV)</a:t>
            </a:r>
          </a:p>
          <a:p>
            <a:pPr marL="285750" indent="-285750">
              <a:buFont typeface="Arial" panose="020B0604020202020204" pitchFamily="34" charset="0"/>
              <a:buChar char="•"/>
            </a:pP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 IF of </a:t>
            </a:r>
            <a:r>
              <a:rPr lang="en-GB" baseline="30000" dirty="0">
                <a:solidFill>
                  <a:srgbClr val="000000"/>
                </a:solidFill>
                <a:latin typeface="Calibri" panose="020F0502020204030204" pitchFamily="34" charset="0"/>
              </a:rPr>
              <a:t>3</a:t>
            </a:r>
            <a:r>
              <a:rPr lang="en-GB" dirty="0">
                <a:solidFill>
                  <a:srgbClr val="000000"/>
                </a:solidFill>
                <a:latin typeface="Calibri" panose="020F0502020204030204" pitchFamily="34" charset="0"/>
              </a:rPr>
              <a:t>He, leaving the </a:t>
            </a:r>
            <a:r>
              <a:rPr lang="en-GB" baseline="30000" dirty="0">
                <a:solidFill>
                  <a:srgbClr val="000000"/>
                </a:solidFill>
                <a:latin typeface="Calibri" panose="020F0502020204030204" pitchFamily="34" charset="0"/>
              </a:rPr>
              <a:t>5</a:t>
            </a:r>
            <a:r>
              <a:rPr lang="en-GB" dirty="0">
                <a:solidFill>
                  <a:srgbClr val="000000"/>
                </a:solidFill>
                <a:latin typeface="Calibri" panose="020F0502020204030204" pitchFamily="34" charset="0"/>
              </a:rPr>
              <a:t>Li* which decays to </a:t>
            </a:r>
            <a:r>
              <a:rPr lang="en-GB" baseline="30000" dirty="0">
                <a:solidFill>
                  <a:srgbClr val="000000"/>
                </a:solidFill>
                <a:latin typeface="Calibri" panose="020F0502020204030204" pitchFamily="34" charset="0"/>
              </a:rPr>
              <a:t>4</a:t>
            </a:r>
            <a:r>
              <a:rPr lang="en-GB" dirty="0">
                <a:solidFill>
                  <a:srgbClr val="000000"/>
                </a:solidFill>
                <a:latin typeface="Calibri" panose="020F0502020204030204" pitchFamily="34" charset="0"/>
              </a:rPr>
              <a:t>He+p </a:t>
            </a:r>
            <a:endParaRPr lang="en-IT" dirty="0"/>
          </a:p>
        </p:txBody>
      </p:sp>
      <p:sp>
        <p:nvSpPr>
          <p:cNvPr id="10" name="Rectangle 9">
            <a:extLst>
              <a:ext uri="{FF2B5EF4-FFF2-40B4-BE49-F238E27FC236}">
                <a16:creationId xmlns:a16="http://schemas.microsoft.com/office/drawing/2014/main" id="{42E3D5CB-4EB3-0846-A489-247892AE6717}"/>
              </a:ext>
            </a:extLst>
          </p:cNvPr>
          <p:cNvSpPr/>
          <p:nvPr/>
        </p:nvSpPr>
        <p:spPr>
          <a:xfrm rot="2106307">
            <a:off x="2559270" y="2735801"/>
            <a:ext cx="4025461" cy="923330"/>
          </a:xfrm>
          <a:prstGeom prst="rect">
            <a:avLst/>
          </a:prstGeom>
          <a:noFill/>
        </p:spPr>
        <p:txBody>
          <a:bodyPr wrap="none" lIns="91440" tIns="45720" rIns="91440" bIns="45720">
            <a:spAutoFit/>
          </a:bodyPr>
          <a:lstStyle/>
          <a:p>
            <a:pPr algn="ctr"/>
            <a:r>
              <a:rPr lang="en-GB" sz="5400" b="1" spc="50" dirty="0">
                <a:ln w="9525" cmpd="sng">
                  <a:solidFill>
                    <a:srgbClr val="FF00FF"/>
                  </a:solidFill>
                  <a:prstDash val="solid"/>
                </a:ln>
                <a:solidFill>
                  <a:srgbClr val="70AD47">
                    <a:tint val="1000"/>
                  </a:srgbClr>
                </a:solidFill>
                <a:effectLst>
                  <a:glow rad="38100">
                    <a:schemeClr val="accent1">
                      <a:alpha val="40000"/>
                    </a:schemeClr>
                  </a:glow>
                </a:effectLst>
              </a:rPr>
              <a:t>Preliminary</a:t>
            </a:r>
          </a:p>
        </p:txBody>
      </p:sp>
      <p:sp>
        <p:nvSpPr>
          <p:cNvPr id="11" name="TextBox 10">
            <a:extLst>
              <a:ext uri="{FF2B5EF4-FFF2-40B4-BE49-F238E27FC236}">
                <a16:creationId xmlns:a16="http://schemas.microsoft.com/office/drawing/2014/main" id="{4D66D96E-58E4-D34C-94C3-6D2768DB0FF3}"/>
              </a:ext>
            </a:extLst>
          </p:cNvPr>
          <p:cNvSpPr txBox="1"/>
          <p:nvPr/>
        </p:nvSpPr>
        <p:spPr>
          <a:xfrm>
            <a:off x="3462619" y="137307"/>
            <a:ext cx="2430474" cy="400110"/>
          </a:xfrm>
          <a:prstGeom prst="rect">
            <a:avLst/>
          </a:prstGeom>
          <a:noFill/>
        </p:spPr>
        <p:txBody>
          <a:bodyPr wrap="none" rtlCol="0">
            <a:spAutoFit/>
          </a:bodyPr>
          <a:lstStyle/>
          <a:p>
            <a:r>
              <a:rPr lang="en-IT" sz="2000" baseline="30000" dirty="0"/>
              <a:t>8</a:t>
            </a:r>
            <a:r>
              <a:rPr lang="en-IT" sz="2000" dirty="0"/>
              <a:t>B+</a:t>
            </a:r>
            <a:r>
              <a:rPr lang="en-IT" sz="2000" baseline="30000" dirty="0"/>
              <a:t>64</a:t>
            </a:r>
            <a:r>
              <a:rPr lang="en-IT" sz="2000" dirty="0"/>
              <a:t>Zn @ ISOLDE</a:t>
            </a:r>
          </a:p>
        </p:txBody>
      </p:sp>
    </p:spTree>
    <p:extLst>
      <p:ext uri="{BB962C8B-B14F-4D97-AF65-F5344CB8AC3E}">
        <p14:creationId xmlns:p14="http://schemas.microsoft.com/office/powerpoint/2010/main" val="3605338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044C3-7511-714A-807B-1075CC766C93}"/>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B2A46B7A-4390-764B-BBB4-C1704AFA4C4D}"/>
              </a:ext>
            </a:extLst>
          </p:cNvPr>
          <p:cNvSpPr>
            <a:spLocks noGrp="1"/>
          </p:cNvSpPr>
          <p:nvPr>
            <p:ph type="ftr" sz="quarter" idx="11"/>
          </p:nvPr>
        </p:nvSpPr>
        <p:spPr/>
        <p:txBody>
          <a:bodyPr/>
          <a:lstStyle/>
          <a:p>
            <a:pPr>
              <a:defRPr/>
            </a:pPr>
            <a:r>
              <a:rPr lang="en-US"/>
              <a:t>Alessia Di Pietro,INFN-LNS</a:t>
            </a:r>
            <a:endParaRPr lang="it-IT"/>
          </a:p>
        </p:txBody>
      </p:sp>
      <p:grpSp>
        <p:nvGrpSpPr>
          <p:cNvPr id="4" name="Group 3">
            <a:extLst>
              <a:ext uri="{FF2B5EF4-FFF2-40B4-BE49-F238E27FC236}">
                <a16:creationId xmlns:a16="http://schemas.microsoft.com/office/drawing/2014/main" id="{E79B11D5-A631-654D-A2A4-04E420BE7DE8}"/>
              </a:ext>
            </a:extLst>
          </p:cNvPr>
          <p:cNvGrpSpPr/>
          <p:nvPr/>
        </p:nvGrpSpPr>
        <p:grpSpPr>
          <a:xfrm>
            <a:off x="508854" y="1276361"/>
            <a:ext cx="4248771" cy="3678343"/>
            <a:chOff x="5067638" y="3834564"/>
            <a:chExt cx="3474129" cy="2796307"/>
          </a:xfrm>
        </p:grpSpPr>
        <p:pic>
          <p:nvPicPr>
            <p:cNvPr id="5" name="Picture 4" descr="Diagram&#10;&#10;Description automatically generated">
              <a:extLst>
                <a:ext uri="{FF2B5EF4-FFF2-40B4-BE49-F238E27FC236}">
                  <a16:creationId xmlns:a16="http://schemas.microsoft.com/office/drawing/2014/main" id="{DD27128B-D5D0-9F4D-AC76-698E7C0564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7638" y="3834564"/>
              <a:ext cx="3474129" cy="2796307"/>
            </a:xfrm>
            <a:prstGeom prst="rect">
              <a:avLst/>
            </a:prstGeom>
          </p:spPr>
        </p:pic>
        <p:sp>
          <p:nvSpPr>
            <p:cNvPr id="6" name="Oval 5">
              <a:extLst>
                <a:ext uri="{FF2B5EF4-FFF2-40B4-BE49-F238E27FC236}">
                  <a16:creationId xmlns:a16="http://schemas.microsoft.com/office/drawing/2014/main" id="{1421BF8C-BD79-B646-9432-AE66D366F7A1}"/>
                </a:ext>
              </a:extLst>
            </p:cNvPr>
            <p:cNvSpPr/>
            <p:nvPr/>
          </p:nvSpPr>
          <p:spPr>
            <a:xfrm>
              <a:off x="7693268" y="4202721"/>
              <a:ext cx="88309" cy="82102"/>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ln>
                  <a:solidFill>
                    <a:srgbClr val="FF00FF"/>
                  </a:solidFill>
                </a:ln>
              </a:endParaRPr>
            </a:p>
          </p:txBody>
        </p:sp>
        <p:sp>
          <p:nvSpPr>
            <p:cNvPr id="7" name="TextBox 6">
              <a:extLst>
                <a:ext uri="{FF2B5EF4-FFF2-40B4-BE49-F238E27FC236}">
                  <a16:creationId xmlns:a16="http://schemas.microsoft.com/office/drawing/2014/main" id="{41EE710B-CF5D-1149-B48D-49839CB78B4F}"/>
                </a:ext>
              </a:extLst>
            </p:cNvPr>
            <p:cNvSpPr txBox="1"/>
            <p:nvPr/>
          </p:nvSpPr>
          <p:spPr>
            <a:xfrm>
              <a:off x="7787110" y="4136762"/>
              <a:ext cx="670051" cy="233975"/>
            </a:xfrm>
            <a:prstGeom prst="rect">
              <a:avLst/>
            </a:prstGeom>
            <a:noFill/>
          </p:spPr>
          <p:txBody>
            <a:bodyPr wrap="none" rtlCol="0">
              <a:spAutoFit/>
            </a:bodyPr>
            <a:lstStyle/>
            <a:p>
              <a:r>
                <a:rPr lang="en-IT" sz="1400" baseline="30000" dirty="0">
                  <a:solidFill>
                    <a:srgbClr val="FF00FF"/>
                  </a:solidFill>
                </a:rPr>
                <a:t>8</a:t>
              </a:r>
              <a:r>
                <a:rPr lang="en-IT" sz="1400" dirty="0">
                  <a:solidFill>
                    <a:srgbClr val="FF00FF"/>
                  </a:solidFill>
                </a:rPr>
                <a:t>B+</a:t>
              </a:r>
              <a:r>
                <a:rPr lang="en-IT" sz="1400" baseline="30000" dirty="0">
                  <a:solidFill>
                    <a:srgbClr val="FF00FF"/>
                  </a:solidFill>
                </a:rPr>
                <a:t>64</a:t>
              </a:r>
              <a:r>
                <a:rPr lang="en-IT" sz="1400" dirty="0">
                  <a:solidFill>
                    <a:srgbClr val="FF00FF"/>
                  </a:solidFill>
                </a:rPr>
                <a:t>Zn</a:t>
              </a:r>
            </a:p>
          </p:txBody>
        </p:sp>
      </p:grpSp>
      <p:sp>
        <p:nvSpPr>
          <p:cNvPr id="8" name="Rectangle 7">
            <a:extLst>
              <a:ext uri="{FF2B5EF4-FFF2-40B4-BE49-F238E27FC236}">
                <a16:creationId xmlns:a16="http://schemas.microsoft.com/office/drawing/2014/main" id="{25AC14D1-2BEF-344C-B0D3-3BE9FB377992}"/>
              </a:ext>
            </a:extLst>
          </p:cNvPr>
          <p:cNvSpPr/>
          <p:nvPr/>
        </p:nvSpPr>
        <p:spPr>
          <a:xfrm rot="2106307">
            <a:off x="4296237" y="2349861"/>
            <a:ext cx="4025461" cy="923330"/>
          </a:xfrm>
          <a:prstGeom prst="rect">
            <a:avLst/>
          </a:prstGeom>
          <a:noFill/>
        </p:spPr>
        <p:txBody>
          <a:bodyPr wrap="none" lIns="91440" tIns="45720" rIns="91440" bIns="45720">
            <a:spAutoFit/>
          </a:bodyPr>
          <a:lstStyle/>
          <a:p>
            <a:pPr algn="ctr"/>
            <a:r>
              <a:rPr lang="en-GB" sz="5400" b="1" spc="50" dirty="0">
                <a:ln w="9525" cmpd="sng">
                  <a:solidFill>
                    <a:srgbClr val="FF00FF"/>
                  </a:solidFill>
                  <a:prstDash val="solid"/>
                </a:ln>
                <a:solidFill>
                  <a:srgbClr val="70AD47">
                    <a:tint val="1000"/>
                  </a:srgbClr>
                </a:solidFill>
                <a:effectLst>
                  <a:glow rad="38100">
                    <a:schemeClr val="accent1">
                      <a:alpha val="40000"/>
                    </a:schemeClr>
                  </a:glow>
                </a:effectLst>
              </a:rPr>
              <a:t>Preliminary</a:t>
            </a:r>
          </a:p>
        </p:txBody>
      </p:sp>
      <p:sp>
        <p:nvSpPr>
          <p:cNvPr id="10" name="Rectangle 9">
            <a:extLst>
              <a:ext uri="{FF2B5EF4-FFF2-40B4-BE49-F238E27FC236}">
                <a16:creationId xmlns:a16="http://schemas.microsoft.com/office/drawing/2014/main" id="{4656AEB9-6D87-BB4E-A7CD-5BAE2F01C0BB}"/>
              </a:ext>
            </a:extLst>
          </p:cNvPr>
          <p:cNvSpPr/>
          <p:nvPr/>
        </p:nvSpPr>
        <p:spPr>
          <a:xfrm>
            <a:off x="1032024" y="923712"/>
            <a:ext cx="4184351" cy="307777"/>
          </a:xfrm>
          <a:prstGeom prst="rect">
            <a:avLst/>
          </a:prstGeom>
        </p:spPr>
        <p:txBody>
          <a:bodyPr wrap="none">
            <a:spAutoFit/>
          </a:bodyPr>
          <a:lstStyle/>
          <a:p>
            <a:r>
              <a:rPr lang="it-IT" sz="1400" dirty="0"/>
              <a:t>E.F. Aguilera et al,  </a:t>
            </a:r>
            <a:r>
              <a:rPr lang="en-GB" sz="1400" dirty="0">
                <a:latin typeface="Proxima Nova"/>
              </a:rPr>
              <a:t>Phys. Rev. C </a:t>
            </a:r>
            <a:r>
              <a:rPr lang="en-GB" sz="1400" b="1" dirty="0">
                <a:latin typeface="Proxima Nova"/>
              </a:rPr>
              <a:t>93</a:t>
            </a:r>
            <a:r>
              <a:rPr lang="en-GB" sz="1400" dirty="0">
                <a:latin typeface="Proxima Nova"/>
              </a:rPr>
              <a:t>, 034613, 2016</a:t>
            </a:r>
            <a:endParaRPr lang="en-GB" sz="1400" b="0" i="0" u="none" strike="noStrike" dirty="0">
              <a:effectLst/>
              <a:latin typeface="Proxima Nova"/>
            </a:endParaRPr>
          </a:p>
        </p:txBody>
      </p:sp>
    </p:spTree>
    <p:extLst>
      <p:ext uri="{BB962C8B-B14F-4D97-AF65-F5344CB8AC3E}">
        <p14:creationId xmlns:p14="http://schemas.microsoft.com/office/powerpoint/2010/main" val="271261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Reaction Seminar</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4" name="TextBox 3"/>
          <p:cNvSpPr txBox="1"/>
          <p:nvPr/>
        </p:nvSpPr>
        <p:spPr>
          <a:xfrm>
            <a:off x="3651261" y="381000"/>
            <a:ext cx="1858201" cy="461665"/>
          </a:xfrm>
          <a:prstGeom prst="rect">
            <a:avLst/>
          </a:prstGeom>
          <a:noFill/>
        </p:spPr>
        <p:txBody>
          <a:bodyPr wrap="none" rtlCol="0">
            <a:spAutoFit/>
          </a:bodyPr>
          <a:lstStyle/>
          <a:p>
            <a:r>
              <a:rPr lang="en-GB" sz="2400" b="1"/>
              <a:t>Conclusion</a:t>
            </a:r>
          </a:p>
        </p:txBody>
      </p:sp>
      <p:sp>
        <p:nvSpPr>
          <p:cNvPr id="6" name="TextBox 5"/>
          <p:cNvSpPr txBox="1"/>
          <p:nvPr/>
        </p:nvSpPr>
        <p:spPr>
          <a:xfrm>
            <a:off x="304800" y="889843"/>
            <a:ext cx="8534400" cy="6001643"/>
          </a:xfrm>
          <a:prstGeom prst="rect">
            <a:avLst/>
          </a:prstGeom>
          <a:noFill/>
        </p:spPr>
        <p:txBody>
          <a:bodyPr wrap="square" rtlCol="0">
            <a:spAutoFit/>
          </a:bodyPr>
          <a:lstStyle/>
          <a:p>
            <a:pPr algn="just">
              <a:buFont typeface="Arial"/>
              <a:buChar char="•"/>
            </a:pPr>
            <a:r>
              <a:rPr lang="en-GB" sz="1600" dirty="0"/>
              <a:t>Light exotic nuclei exhibit many different structures . </a:t>
            </a:r>
          </a:p>
          <a:p>
            <a:pPr algn="just"/>
            <a:endParaRPr lang="en-GB" sz="1600" dirty="0"/>
          </a:p>
          <a:p>
            <a:pPr algn="just">
              <a:buFont typeface="Arial"/>
              <a:buChar char="•"/>
            </a:pPr>
            <a:r>
              <a:rPr lang="en-GB" sz="1600" dirty="0"/>
              <a:t> Structural effects influence the reaction dynamic. This is particularly true in the case of halo nuclei. The experimental study of the dynamics of reaction induced by exotic nuclei has shown  how it strongly depends on their structure: </a:t>
            </a:r>
          </a:p>
          <a:p>
            <a:pPr algn="just">
              <a:buFont typeface="Arial"/>
              <a:buChar char="•"/>
            </a:pPr>
            <a:endParaRPr lang="en-GB" sz="1600" dirty="0"/>
          </a:p>
          <a:p>
            <a:pPr algn="just"/>
            <a:r>
              <a:rPr lang="en-GB" sz="1600" dirty="0"/>
              <a:t>	n-halo nuclei</a:t>
            </a:r>
          </a:p>
          <a:p>
            <a:pPr marL="285750" indent="-285750" algn="just">
              <a:buFont typeface="Wingdings" pitchFamily="2" charset="2"/>
              <a:buChar char="Ø"/>
            </a:pPr>
            <a:r>
              <a:rPr lang="en-GB" sz="1600" dirty="0"/>
              <a:t>suppression of elastic cross-section</a:t>
            </a:r>
          </a:p>
          <a:p>
            <a:pPr marL="285750" indent="-285750" algn="just">
              <a:buFont typeface="Wingdings" pitchFamily="2" charset="2"/>
              <a:buChar char="Ø"/>
            </a:pPr>
            <a:r>
              <a:rPr lang="en-GB" sz="1600" dirty="0"/>
              <a:t>high inclusive breakup cross-section</a:t>
            </a:r>
          </a:p>
          <a:p>
            <a:pPr algn="just"/>
            <a:endParaRPr lang="en-GB" sz="1600" dirty="0"/>
          </a:p>
          <a:p>
            <a:pPr lvl="1" algn="just"/>
            <a:r>
              <a:rPr lang="en-GB" sz="1600" dirty="0"/>
              <a:t>   </a:t>
            </a:r>
          </a:p>
          <a:p>
            <a:pPr lvl="1" algn="just"/>
            <a:r>
              <a:rPr lang="en-GB" sz="1600" dirty="0"/>
              <a:t> P-halo nuclei</a:t>
            </a:r>
          </a:p>
          <a:p>
            <a:pPr marL="285750" indent="-285750" algn="just">
              <a:buFont typeface="Wingdings" pitchFamily="2" charset="2"/>
              <a:buChar char="Ø"/>
            </a:pPr>
            <a:r>
              <a:rPr lang="en-GB" sz="1600" dirty="0"/>
              <a:t>Similar behaviour as weakly bound stable nuclei</a:t>
            </a:r>
          </a:p>
          <a:p>
            <a:pPr algn="just">
              <a:buFont typeface="Arial"/>
              <a:buChar char="•"/>
            </a:pPr>
            <a:endParaRPr lang="en-GB" sz="1600" dirty="0"/>
          </a:p>
          <a:p>
            <a:pPr algn="just"/>
            <a:r>
              <a:rPr lang="en-GB" sz="1600" dirty="0"/>
              <a:t> What need to be done:</a:t>
            </a:r>
          </a:p>
          <a:p>
            <a:pPr algn="just">
              <a:buFont typeface="Arial"/>
              <a:buChar char="•"/>
            </a:pPr>
            <a:endParaRPr lang="en-GB" sz="1600" dirty="0"/>
          </a:p>
          <a:p>
            <a:pPr algn="just">
              <a:buFont typeface="Arial"/>
              <a:buChar char="•"/>
            </a:pPr>
            <a:r>
              <a:rPr lang="en-GB" sz="1600" dirty="0"/>
              <a:t>Availability of higher intensity beam would allow more precise data and exclusive measurements.</a:t>
            </a:r>
          </a:p>
          <a:p>
            <a:pPr algn="just"/>
            <a:endParaRPr lang="en-GB" sz="1600" dirty="0"/>
          </a:p>
          <a:p>
            <a:pPr algn="just">
              <a:buFont typeface="Arial"/>
              <a:buChar char="•"/>
            </a:pPr>
            <a:r>
              <a:rPr lang="en-GB" sz="1600" dirty="0"/>
              <a:t>Theory needs to accurately describe the nuclear structure and include in the reaction model. Some type of calculations still unfeasible (e.g. core excitation of 2n-halo nuclei)</a:t>
            </a:r>
          </a:p>
          <a:p>
            <a:pPr algn="just">
              <a:buFont typeface="Arial"/>
              <a:buChar char="•"/>
            </a:pPr>
            <a:endParaRPr lang="en-GB" sz="1600" dirty="0"/>
          </a:p>
          <a:p>
            <a:pPr algn="just"/>
            <a:endParaRPr lang="en-GB" sz="1600" dirty="0"/>
          </a:p>
          <a:p>
            <a:pPr algn="just"/>
            <a:endParaRPr lang="en-GB" sz="1600" dirty="0"/>
          </a:p>
        </p:txBody>
      </p:sp>
      <p:sp>
        <p:nvSpPr>
          <p:cNvPr id="8" name="TextBox 7">
            <a:extLst>
              <a:ext uri="{FF2B5EF4-FFF2-40B4-BE49-F238E27FC236}">
                <a16:creationId xmlns:a16="http://schemas.microsoft.com/office/drawing/2014/main" id="{8B2CB9E5-34AF-5942-A522-432C147B799A}"/>
              </a:ext>
            </a:extLst>
          </p:cNvPr>
          <p:cNvSpPr txBox="1"/>
          <p:nvPr/>
        </p:nvSpPr>
        <p:spPr>
          <a:xfrm>
            <a:off x="5460326" y="2677967"/>
            <a:ext cx="2650084" cy="1077218"/>
          </a:xfrm>
          <a:prstGeom prst="rect">
            <a:avLst/>
          </a:prstGeom>
          <a:noFill/>
        </p:spPr>
        <p:txBody>
          <a:bodyPr wrap="none" rtlCol="0">
            <a:spAutoFit/>
          </a:bodyPr>
          <a:lstStyle/>
          <a:p>
            <a:pPr marL="285750" indent="-285750">
              <a:buFont typeface="Wingdings" pitchFamily="2" charset="2"/>
              <a:buChar char="ü"/>
            </a:pPr>
            <a:r>
              <a:rPr lang="it-IT" sz="1600" err="1"/>
              <a:t>Dynamic</a:t>
            </a:r>
            <a:r>
              <a:rPr lang="it-IT" sz="1600"/>
              <a:t> core </a:t>
            </a:r>
            <a:r>
              <a:rPr lang="it-IT" sz="1600" err="1"/>
              <a:t>excitation</a:t>
            </a:r>
            <a:endParaRPr lang="it-IT" sz="1600"/>
          </a:p>
          <a:p>
            <a:pPr marL="285750" indent="-285750">
              <a:buFont typeface="Wingdings" pitchFamily="2" charset="2"/>
              <a:buChar char="ü"/>
            </a:pPr>
            <a:r>
              <a:rPr lang="it-IT" sz="1600"/>
              <a:t>Transfer</a:t>
            </a:r>
          </a:p>
          <a:p>
            <a:pPr marL="285750" indent="-285750">
              <a:buFont typeface="Wingdings" pitchFamily="2" charset="2"/>
              <a:buChar char="ü"/>
            </a:pPr>
            <a:r>
              <a:rPr lang="it-IT" sz="1600"/>
              <a:t>Incomplete fusion</a:t>
            </a:r>
          </a:p>
          <a:p>
            <a:endParaRPr lang="it-IT" sz="1600"/>
          </a:p>
        </p:txBody>
      </p:sp>
      <p:sp>
        <p:nvSpPr>
          <p:cNvPr id="5" name="Right Arrow 4">
            <a:extLst>
              <a:ext uri="{FF2B5EF4-FFF2-40B4-BE49-F238E27FC236}">
                <a16:creationId xmlns:a16="http://schemas.microsoft.com/office/drawing/2014/main" id="{F16EB41A-5F38-F449-93B3-D1D44F26DFA5}"/>
              </a:ext>
            </a:extLst>
          </p:cNvPr>
          <p:cNvSpPr/>
          <p:nvPr/>
        </p:nvSpPr>
        <p:spPr>
          <a:xfrm>
            <a:off x="4283968" y="3022932"/>
            <a:ext cx="720080" cy="11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FD7D1-6A60-374C-8564-21478542E7D8}"/>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C9DB1D9D-635E-7643-9946-EBD7A74F31F3}"/>
              </a:ext>
            </a:extLst>
          </p:cNvPr>
          <p:cNvSpPr>
            <a:spLocks noGrp="1"/>
          </p:cNvSpPr>
          <p:nvPr>
            <p:ph type="ftr" sz="quarter" idx="11"/>
          </p:nvPr>
        </p:nvSpPr>
        <p:spPr/>
        <p:txBody>
          <a:bodyPr/>
          <a:lstStyle/>
          <a:p>
            <a:pPr>
              <a:defRPr/>
            </a:pPr>
            <a:r>
              <a:rPr lang="en-US"/>
              <a:t>Alessia Di Pietro,INFN-LNS</a:t>
            </a:r>
            <a:endParaRPr lang="it-IT"/>
          </a:p>
        </p:txBody>
      </p:sp>
      <p:grpSp>
        <p:nvGrpSpPr>
          <p:cNvPr id="4" name="Group 3">
            <a:extLst>
              <a:ext uri="{FF2B5EF4-FFF2-40B4-BE49-F238E27FC236}">
                <a16:creationId xmlns:a16="http://schemas.microsoft.com/office/drawing/2014/main" id="{59103CE4-7C0C-D84C-AE21-62948BD601D9}"/>
              </a:ext>
            </a:extLst>
          </p:cNvPr>
          <p:cNvGrpSpPr/>
          <p:nvPr/>
        </p:nvGrpSpPr>
        <p:grpSpPr>
          <a:xfrm>
            <a:off x="351184" y="5552679"/>
            <a:ext cx="8441632" cy="920798"/>
            <a:chOff x="247980" y="5249653"/>
            <a:chExt cx="8441632" cy="920798"/>
          </a:xfrm>
        </p:grpSpPr>
        <p:pic>
          <p:nvPicPr>
            <p:cNvPr id="5" name="Google Shape;68;p13">
              <a:extLst>
                <a:ext uri="{FF2B5EF4-FFF2-40B4-BE49-F238E27FC236}">
                  <a16:creationId xmlns:a16="http://schemas.microsoft.com/office/drawing/2014/main" id="{E88ACCED-39FB-C545-8990-6BC2DCB30888}"/>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47980" y="5338090"/>
              <a:ext cx="658416" cy="621337"/>
            </a:xfrm>
            <a:prstGeom prst="rect">
              <a:avLst/>
            </a:prstGeom>
            <a:noFill/>
            <a:ln>
              <a:noFill/>
            </a:ln>
          </p:spPr>
        </p:pic>
        <p:pic>
          <p:nvPicPr>
            <p:cNvPr id="6" name="Google Shape;71;p13">
              <a:extLst>
                <a:ext uri="{FF2B5EF4-FFF2-40B4-BE49-F238E27FC236}">
                  <a16:creationId xmlns:a16="http://schemas.microsoft.com/office/drawing/2014/main" id="{58859DE5-F017-3748-893A-51BF56C2929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47620" y="5339451"/>
              <a:ext cx="1097829" cy="831000"/>
            </a:xfrm>
            <a:prstGeom prst="rect">
              <a:avLst/>
            </a:prstGeom>
            <a:noFill/>
            <a:ln>
              <a:noFill/>
            </a:ln>
          </p:spPr>
        </p:pic>
        <p:pic>
          <p:nvPicPr>
            <p:cNvPr id="7" name="Google Shape;72;p13">
              <a:extLst>
                <a:ext uri="{FF2B5EF4-FFF2-40B4-BE49-F238E27FC236}">
                  <a16:creationId xmlns:a16="http://schemas.microsoft.com/office/drawing/2014/main" id="{CB21DE48-3041-EF4A-A9ED-9913B66FCE8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56347" y="5456994"/>
              <a:ext cx="901586" cy="673531"/>
            </a:xfrm>
            <a:prstGeom prst="rect">
              <a:avLst/>
            </a:prstGeom>
            <a:noFill/>
            <a:ln>
              <a:noFill/>
            </a:ln>
          </p:spPr>
        </p:pic>
        <p:pic>
          <p:nvPicPr>
            <p:cNvPr id="9" name="Picture 8">
              <a:extLst>
                <a:ext uri="{FF2B5EF4-FFF2-40B4-BE49-F238E27FC236}">
                  <a16:creationId xmlns:a16="http://schemas.microsoft.com/office/drawing/2014/main" id="{7DBB655C-C72B-5648-B367-7379052B0F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42" y="5249653"/>
              <a:ext cx="849718" cy="831001"/>
            </a:xfrm>
            <a:prstGeom prst="rect">
              <a:avLst/>
            </a:prstGeom>
          </p:spPr>
        </p:pic>
        <p:pic>
          <p:nvPicPr>
            <p:cNvPr id="10" name="Picture 9">
              <a:extLst>
                <a:ext uri="{FF2B5EF4-FFF2-40B4-BE49-F238E27FC236}">
                  <a16:creationId xmlns:a16="http://schemas.microsoft.com/office/drawing/2014/main" id="{F34900CB-2634-094F-981B-4E40D3F63C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1387" y="5456994"/>
              <a:ext cx="1278225" cy="416318"/>
            </a:xfrm>
            <a:prstGeom prst="rect">
              <a:avLst/>
            </a:prstGeom>
          </p:spPr>
        </p:pic>
        <p:pic>
          <p:nvPicPr>
            <p:cNvPr id="11" name="Picture 10">
              <a:extLst>
                <a:ext uri="{FF2B5EF4-FFF2-40B4-BE49-F238E27FC236}">
                  <a16:creationId xmlns:a16="http://schemas.microsoft.com/office/drawing/2014/main" id="{9C8E36A0-954D-DB48-A4A5-523001B9A3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2423" y="5480476"/>
              <a:ext cx="1284030" cy="430216"/>
            </a:xfrm>
            <a:prstGeom prst="rect">
              <a:avLst/>
            </a:prstGeom>
          </p:spPr>
        </p:pic>
      </p:grpSp>
    </p:spTree>
    <p:extLst>
      <p:ext uri="{BB962C8B-B14F-4D97-AF65-F5344CB8AC3E}">
        <p14:creationId xmlns:p14="http://schemas.microsoft.com/office/powerpoint/2010/main" val="189549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RTFNB 2019</a:t>
            </a:r>
          </a:p>
        </p:txBody>
      </p:sp>
      <p:sp>
        <p:nvSpPr>
          <p:cNvPr id="3" name="Footer Placeholder 2"/>
          <p:cNvSpPr>
            <a:spLocks noGrp="1"/>
          </p:cNvSpPr>
          <p:nvPr>
            <p:ph type="ftr" sz="quarter" idx="11"/>
          </p:nvPr>
        </p:nvSpPr>
        <p:spPr/>
        <p:txBody>
          <a:bodyPr/>
          <a:lstStyle/>
          <a:p>
            <a:pPr>
              <a:defRPr/>
            </a:pPr>
            <a:r>
              <a:rPr lang="en-US"/>
              <a:t>Alessia Di Pietro,INFN-LNS</a:t>
            </a:r>
            <a:endParaRPr lang="it-IT"/>
          </a:p>
        </p:txBody>
      </p:sp>
      <p:sp>
        <p:nvSpPr>
          <p:cNvPr id="4" name="TextBox 3"/>
          <p:cNvSpPr txBox="1"/>
          <p:nvPr/>
        </p:nvSpPr>
        <p:spPr>
          <a:xfrm>
            <a:off x="304800" y="152400"/>
            <a:ext cx="1595258" cy="461665"/>
          </a:xfrm>
          <a:prstGeom prst="rect">
            <a:avLst/>
          </a:prstGeom>
          <a:noFill/>
        </p:spPr>
        <p:txBody>
          <a:bodyPr wrap="none" rtlCol="0">
            <a:spAutoFit/>
          </a:bodyPr>
          <a:lstStyle/>
          <a:p>
            <a:r>
              <a:rPr lang="en-GB" sz="2400" baseline="30000"/>
              <a:t>11</a:t>
            </a:r>
            <a:r>
              <a:rPr lang="en-GB" sz="2400"/>
              <a:t>Be case:</a:t>
            </a: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0"/>
            <a:ext cx="4114800" cy="1856977"/>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0930" y="1"/>
            <a:ext cx="3110670" cy="1600200"/>
          </a:xfrm>
          <a:prstGeom prst="rect">
            <a:avLst/>
          </a:prstGeom>
        </p:spPr>
      </p:pic>
      <p:sp>
        <p:nvSpPr>
          <p:cNvPr id="22" name="Right Arrow Callout 21"/>
          <p:cNvSpPr/>
          <p:nvPr/>
        </p:nvSpPr>
        <p:spPr>
          <a:xfrm>
            <a:off x="3048000" y="152400"/>
            <a:ext cx="2819400" cy="1143000"/>
          </a:xfrm>
          <a:prstGeom prst="rightArrowCallout">
            <a:avLst/>
          </a:prstGeom>
          <a:noFill/>
          <a:ln w="28575" cap="flat" cmpd="sng" algn="ctr">
            <a:solidFill>
              <a:srgbClr val="00009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Extremely large radius</a:t>
            </a:r>
          </a:p>
          <a:p>
            <a:pPr algn="ctr"/>
            <a:r>
              <a:rPr lang="en-US" sz="1200" err="1">
                <a:solidFill>
                  <a:schemeClr val="tx1"/>
                </a:solidFill>
              </a:rPr>
              <a:t>W.Nortershäuser</a:t>
            </a:r>
            <a:r>
              <a:rPr lang="en-US" sz="1200">
                <a:solidFill>
                  <a:schemeClr val="tx1"/>
                </a:solidFill>
              </a:rPr>
              <a:t> et al. PRL 102, 062503 (2009)</a:t>
            </a:r>
            <a:endParaRPr lang="en-GB" sz="1200">
              <a:solidFill>
                <a:schemeClr val="tx1"/>
              </a:solidFill>
            </a:endParaRPr>
          </a:p>
        </p:txBody>
      </p:sp>
      <p:sp>
        <p:nvSpPr>
          <p:cNvPr id="23" name="Left Arrow Callout 22"/>
          <p:cNvSpPr/>
          <p:nvPr/>
        </p:nvSpPr>
        <p:spPr>
          <a:xfrm>
            <a:off x="4648200" y="2057400"/>
            <a:ext cx="3124200" cy="838200"/>
          </a:xfrm>
          <a:prstGeom prst="leftArrowCallou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000000"/>
                </a:solidFill>
              </a:rPr>
              <a:t>Parity inversion of </a:t>
            </a:r>
            <a:r>
              <a:rPr lang="en-GB" err="1">
                <a:solidFill>
                  <a:srgbClr val="000000"/>
                </a:solidFill>
              </a:rPr>
              <a:t>g.s</a:t>
            </a:r>
            <a:r>
              <a:rPr lang="en-GB">
                <a:solidFill>
                  <a:srgbClr val="000000"/>
                </a:solidFill>
              </a:rPr>
              <a:t>. and 1</a:t>
            </a:r>
            <a:r>
              <a:rPr lang="en-GB" baseline="30000">
                <a:solidFill>
                  <a:srgbClr val="000000"/>
                </a:solidFill>
              </a:rPr>
              <a:t>st</a:t>
            </a:r>
            <a:r>
              <a:rPr lang="en-GB">
                <a:solidFill>
                  <a:srgbClr val="000000"/>
                </a:solidFill>
              </a:rPr>
              <a:t> excited state</a:t>
            </a:r>
          </a:p>
        </p:txBody>
      </p:sp>
      <p:sp>
        <p:nvSpPr>
          <p:cNvPr id="24" name="Right Arrow Callout 23"/>
          <p:cNvSpPr/>
          <p:nvPr/>
        </p:nvSpPr>
        <p:spPr>
          <a:xfrm>
            <a:off x="1143000" y="4953000"/>
            <a:ext cx="3581400" cy="1219200"/>
          </a:xfrm>
          <a:prstGeom prst="rightArrowCallout">
            <a:avLst>
              <a:gd name="adj1" fmla="val 16228"/>
              <a:gd name="adj2" fmla="val 18859"/>
              <a:gd name="adj3" fmla="val 28508"/>
              <a:gd name="adj4" fmla="val 81570"/>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000000"/>
                </a:solidFill>
              </a:rPr>
              <a:t>Large non-resonant dipolar strength above threshold</a:t>
            </a:r>
            <a:endParaRPr lang="en-GB" baseline="30000">
              <a:solidFill>
                <a:srgbClr val="000000"/>
              </a:solidFill>
            </a:endParaRPr>
          </a:p>
        </p:txBody>
      </p:sp>
      <p:sp>
        <p:nvSpPr>
          <p:cNvPr id="25" name="Rectangle 24"/>
          <p:cNvSpPr/>
          <p:nvPr/>
        </p:nvSpPr>
        <p:spPr>
          <a:xfrm>
            <a:off x="457200" y="3544669"/>
            <a:ext cx="8077200" cy="646331"/>
          </a:xfrm>
          <a:prstGeom prst="rect">
            <a:avLst/>
          </a:prstGeom>
          <a:ln w="28575" cap="flat" cmpd="sng" algn="ctr">
            <a:solidFill>
              <a:srgbClr val="0033CC"/>
            </a:solidFill>
            <a:prstDash val="solid"/>
            <a:round/>
            <a:headEnd type="none" w="med" len="med"/>
            <a:tailEnd type="none" w="med" len="med"/>
          </a:ln>
        </p:spPr>
        <p:txBody>
          <a:bodyPr wrap="square">
            <a:spAutoFit/>
          </a:bodyPr>
          <a:lstStyle/>
          <a:p>
            <a:pPr algn="ctr"/>
            <a:r>
              <a:rPr lang="en-US">
                <a:solidFill>
                  <a:srgbClr val="000000"/>
                </a:solidFill>
              </a:rPr>
              <a:t>Strongest known electric dipole transition between bound states in nuclei</a:t>
            </a:r>
          </a:p>
          <a:p>
            <a:pPr algn="ctr"/>
            <a:r>
              <a:rPr lang="en-US">
                <a:solidFill>
                  <a:srgbClr val="000000"/>
                </a:solidFill>
              </a:rPr>
              <a:t>B(E1)=0.102(2)e</a:t>
            </a:r>
            <a:r>
              <a:rPr lang="en-US" baseline="30000">
                <a:solidFill>
                  <a:srgbClr val="000000"/>
                </a:solidFill>
              </a:rPr>
              <a:t>2</a:t>
            </a:r>
            <a:r>
              <a:rPr lang="en-US">
                <a:solidFill>
                  <a:srgbClr val="000000"/>
                </a:solidFill>
              </a:rPr>
              <a:t>fm</a:t>
            </a:r>
            <a:r>
              <a:rPr lang="en-US" baseline="30000">
                <a:solidFill>
                  <a:srgbClr val="000000"/>
                </a:solidFill>
              </a:rPr>
              <a:t>2</a:t>
            </a:r>
            <a:endParaRPr lang="en-GB" baseline="30000">
              <a:solidFill>
                <a:srgbClr val="000000"/>
              </a:solidFill>
            </a:endParaRPr>
          </a:p>
        </p:txBody>
      </p:sp>
      <p:pic>
        <p:nvPicPr>
          <p:cNvPr id="15" name="Picture 14" descr="Dipole-strength-distribution-for-11-Be-deduced-from-Coulomb-breakup.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4343400"/>
            <a:ext cx="3352800" cy="2266604"/>
          </a:xfrm>
          <a:prstGeom prst="rect">
            <a:avLst/>
          </a:prstGeom>
          <a:solidFill>
            <a:srgbClr val="C6D9F1"/>
          </a:solidFill>
        </p:spPr>
      </p:pic>
      <p:sp>
        <p:nvSpPr>
          <p:cNvPr id="16" name="TextBox 15"/>
          <p:cNvSpPr txBox="1"/>
          <p:nvPr/>
        </p:nvSpPr>
        <p:spPr>
          <a:xfrm>
            <a:off x="6553200" y="4953000"/>
            <a:ext cx="1730499" cy="307777"/>
          </a:xfrm>
          <a:prstGeom prst="rect">
            <a:avLst/>
          </a:prstGeom>
          <a:noFill/>
        </p:spPr>
        <p:txBody>
          <a:bodyPr wrap="square" rtlCol="0">
            <a:spAutoFit/>
          </a:bodyPr>
          <a:lstStyle/>
          <a:p>
            <a:r>
              <a:rPr lang="it-IT" sz="1400" b="1"/>
              <a:t>B(E1) distribution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E02E52-B0E3-FE4E-94EC-C0DEDFA21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10" y="3825803"/>
            <a:ext cx="4320480" cy="1040808"/>
          </a:xfrm>
          <a:prstGeom prst="rect">
            <a:avLst/>
          </a:prstGeom>
        </p:spPr>
      </p:pic>
      <p:sp>
        <p:nvSpPr>
          <p:cNvPr id="4" name="Date Placeholder 3">
            <a:extLst>
              <a:ext uri="{FF2B5EF4-FFF2-40B4-BE49-F238E27FC236}">
                <a16:creationId xmlns:a16="http://schemas.microsoft.com/office/drawing/2014/main" id="{9F752D22-0959-F941-9D02-D8DAE3D04DD1}"/>
              </a:ext>
            </a:extLst>
          </p:cNvPr>
          <p:cNvSpPr>
            <a:spLocks noGrp="1"/>
          </p:cNvSpPr>
          <p:nvPr>
            <p:ph type="dt" sz="half" idx="10"/>
          </p:nvPr>
        </p:nvSpPr>
        <p:spPr/>
        <p:txBody>
          <a:bodyPr/>
          <a:lstStyle/>
          <a:p>
            <a:pPr>
              <a:defRPr/>
            </a:pPr>
            <a:r>
              <a:rPr lang="it-IT"/>
              <a:t>Reaction Seminar</a:t>
            </a:r>
          </a:p>
        </p:txBody>
      </p:sp>
      <p:sp>
        <p:nvSpPr>
          <p:cNvPr id="6" name="Footer Placeholder 5">
            <a:extLst>
              <a:ext uri="{FF2B5EF4-FFF2-40B4-BE49-F238E27FC236}">
                <a16:creationId xmlns:a16="http://schemas.microsoft.com/office/drawing/2014/main" id="{DCB04029-EB4A-8843-A7F9-32AF5B5301D2}"/>
              </a:ext>
            </a:extLst>
          </p:cNvPr>
          <p:cNvSpPr>
            <a:spLocks noGrp="1"/>
          </p:cNvSpPr>
          <p:nvPr>
            <p:ph type="ftr" sz="quarter" idx="11"/>
          </p:nvPr>
        </p:nvSpPr>
        <p:spPr/>
        <p:txBody>
          <a:bodyPr/>
          <a:lstStyle/>
          <a:p>
            <a:pPr>
              <a:defRPr/>
            </a:pPr>
            <a:r>
              <a:rPr lang="en-US"/>
              <a:t>Alessia Di Pietro,INFN-LNS</a:t>
            </a:r>
            <a:endParaRPr lang="it-IT"/>
          </a:p>
        </p:txBody>
      </p:sp>
      <p:sp>
        <p:nvSpPr>
          <p:cNvPr id="2" name="Title 1"/>
          <p:cNvSpPr>
            <a:spLocks noGrp="1"/>
          </p:cNvSpPr>
          <p:nvPr>
            <p:ph type="title" idx="4294967295"/>
          </p:nvPr>
        </p:nvSpPr>
        <p:spPr>
          <a:xfrm>
            <a:off x="623888" y="-139700"/>
            <a:ext cx="8520112" cy="942975"/>
          </a:xfrm>
        </p:spPr>
        <p:txBody>
          <a:bodyPr/>
          <a:lstStyle/>
          <a:p>
            <a:r>
              <a:rPr lang="en-GB" sz="2800" dirty="0">
                <a:latin typeface="+mn-lt"/>
                <a:cs typeface=""/>
              </a:rPr>
              <a:t>How Nuclear Halo influences reactions?</a:t>
            </a:r>
          </a:p>
        </p:txBody>
      </p:sp>
      <p:sp>
        <p:nvSpPr>
          <p:cNvPr id="8" name="TextBox 7"/>
          <p:cNvSpPr txBox="1"/>
          <p:nvPr/>
        </p:nvSpPr>
        <p:spPr>
          <a:xfrm>
            <a:off x="200720" y="737163"/>
            <a:ext cx="3895234" cy="369332"/>
          </a:xfrm>
          <a:prstGeom prst="rect">
            <a:avLst/>
          </a:prstGeom>
          <a:noFill/>
        </p:spPr>
        <p:txBody>
          <a:bodyPr wrap="none" rtlCol="0">
            <a:spAutoFit/>
          </a:bodyPr>
          <a:lstStyle/>
          <a:p>
            <a:r>
              <a:rPr lang="it-IT">
                <a:solidFill>
                  <a:srgbClr val="695D46"/>
                </a:solidFill>
                <a:latin typeface="+mn-lt"/>
                <a:cs typeface=""/>
              </a:rPr>
              <a:t>The n-halo case: e.g. </a:t>
            </a:r>
            <a:r>
              <a:rPr lang="it-IT" baseline="30000">
                <a:solidFill>
                  <a:srgbClr val="695D46"/>
                </a:solidFill>
                <a:latin typeface="+mn-lt"/>
                <a:cs typeface=""/>
              </a:rPr>
              <a:t>11</a:t>
            </a:r>
            <a:r>
              <a:rPr lang="it-IT">
                <a:solidFill>
                  <a:srgbClr val="695D46"/>
                </a:solidFill>
                <a:latin typeface="+mn-lt"/>
                <a:cs typeface=""/>
              </a:rPr>
              <a:t>Li, </a:t>
            </a:r>
            <a:r>
              <a:rPr lang="it-IT" baseline="30000">
                <a:solidFill>
                  <a:srgbClr val="695D46"/>
                </a:solidFill>
                <a:latin typeface="+mn-lt"/>
                <a:cs typeface=""/>
              </a:rPr>
              <a:t>11</a:t>
            </a:r>
            <a:r>
              <a:rPr lang="it-IT">
                <a:solidFill>
                  <a:srgbClr val="695D46"/>
                </a:solidFill>
                <a:latin typeface="+mn-lt"/>
                <a:cs typeface=""/>
              </a:rPr>
              <a:t>Be, </a:t>
            </a:r>
            <a:r>
              <a:rPr lang="it-IT" baseline="30000">
                <a:solidFill>
                  <a:srgbClr val="695D46"/>
                </a:solidFill>
                <a:latin typeface="+mn-lt"/>
                <a:cs typeface=""/>
              </a:rPr>
              <a:t>6</a:t>
            </a:r>
            <a:r>
              <a:rPr lang="it-IT">
                <a:solidFill>
                  <a:srgbClr val="695D46"/>
                </a:solidFill>
                <a:latin typeface="+mn-lt"/>
                <a:cs typeface=""/>
              </a:rPr>
              <a:t>He </a:t>
            </a:r>
          </a:p>
        </p:txBody>
      </p:sp>
      <p:sp>
        <p:nvSpPr>
          <p:cNvPr id="9" name="TextBox 8"/>
          <p:cNvSpPr txBox="1"/>
          <p:nvPr/>
        </p:nvSpPr>
        <p:spPr>
          <a:xfrm>
            <a:off x="200720" y="1623877"/>
            <a:ext cx="5059551" cy="1077218"/>
          </a:xfrm>
          <a:prstGeom prst="rect">
            <a:avLst/>
          </a:prstGeom>
          <a:noFill/>
          <a:ln>
            <a:noFill/>
          </a:ln>
          <a:effectLst/>
          <a:scene3d>
            <a:camera prst="orthographicFront"/>
            <a:lightRig rig="threePt" dir="t"/>
          </a:scene3d>
          <a:sp3d>
            <a:bevelT/>
          </a:sp3d>
        </p:spPr>
        <p:txBody>
          <a:bodyPr wrap="square" rtlCol="0">
            <a:spAutoFit/>
          </a:bodyPr>
          <a:lstStyle/>
          <a:p>
            <a:pPr>
              <a:buSzPct val="70000"/>
              <a:buBlip>
                <a:blip r:embed="rId4"/>
              </a:buBlip>
            </a:pPr>
            <a:r>
              <a:rPr lang="it-IT" sz="1600">
                <a:latin typeface="+mn-lt"/>
                <a:cs typeface=""/>
              </a:rPr>
              <a:t> Weakly bound (easy to break-up)</a:t>
            </a:r>
          </a:p>
          <a:p>
            <a:pPr>
              <a:buSzPct val="70000"/>
              <a:buBlip>
                <a:blip r:embed="rId4"/>
              </a:buBlip>
            </a:pPr>
            <a:r>
              <a:rPr lang="it-IT" sz="1600">
                <a:latin typeface="+mn-lt"/>
                <a:cs typeface=""/>
              </a:rPr>
              <a:t> Easy to polarise (large B(E1) low energy strenght)</a:t>
            </a:r>
          </a:p>
          <a:p>
            <a:pPr>
              <a:buSzPct val="70000"/>
              <a:buBlip>
                <a:blip r:embed="rId4"/>
              </a:buBlip>
            </a:pPr>
            <a:r>
              <a:rPr lang="it-IT" sz="1600">
                <a:latin typeface="+mn-lt"/>
                <a:cs typeface=""/>
              </a:rPr>
              <a:t> Suffer lower Coulomb barrier</a:t>
            </a:r>
          </a:p>
          <a:p>
            <a:pPr>
              <a:buSzPct val="70000"/>
              <a:buBlip>
                <a:blip r:embed="rId4"/>
              </a:buBlip>
            </a:pPr>
            <a:r>
              <a:rPr lang="it-IT" sz="1600">
                <a:latin typeface="+mn-lt"/>
                <a:cs typeface=""/>
              </a:rPr>
              <a:t> </a:t>
            </a:r>
            <a:r>
              <a:rPr lang="it-IT" sz="1600" err="1">
                <a:latin typeface="+mn-lt"/>
                <a:cs typeface=""/>
              </a:rPr>
              <a:t>Higher</a:t>
            </a:r>
            <a:r>
              <a:rPr lang="it-IT" sz="1600">
                <a:latin typeface="+mn-lt"/>
                <a:cs typeface=""/>
              </a:rPr>
              <a:t> transfer cross-</a:t>
            </a:r>
            <a:r>
              <a:rPr lang="it-IT" sz="1600" err="1">
                <a:latin typeface="+mn-lt"/>
                <a:cs typeface=""/>
              </a:rPr>
              <a:t>section</a:t>
            </a:r>
            <a:r>
              <a:rPr lang="it-IT" sz="1600">
                <a:latin typeface="+mn-lt"/>
                <a:cs typeface=""/>
              </a:rPr>
              <a:t>?</a:t>
            </a:r>
          </a:p>
        </p:txBody>
      </p:sp>
      <p:grpSp>
        <p:nvGrpSpPr>
          <p:cNvPr id="3" name="Group 20"/>
          <p:cNvGrpSpPr/>
          <p:nvPr/>
        </p:nvGrpSpPr>
        <p:grpSpPr>
          <a:xfrm>
            <a:off x="115156" y="3822488"/>
            <a:ext cx="8913688" cy="2631548"/>
            <a:chOff x="107504" y="1705596"/>
            <a:chExt cx="8964488" cy="1464674"/>
          </a:xfrm>
        </p:grpSpPr>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0740" y="1851796"/>
              <a:ext cx="2324137" cy="1268410"/>
            </a:xfrm>
            <a:prstGeom prst="rect">
              <a:avLst/>
            </a:prstGeom>
            <a:noFill/>
            <a:ln w="9525">
              <a:noFill/>
              <a:miter lim="800000"/>
              <a:headEnd/>
              <a:tailEnd/>
            </a:ln>
          </p:spPr>
        </p:pic>
        <p:sp>
          <p:nvSpPr>
            <p:cNvPr id="5" name="Rectangle 4"/>
            <p:cNvSpPr/>
            <p:nvPr/>
          </p:nvSpPr>
          <p:spPr>
            <a:xfrm>
              <a:off x="107504" y="1705596"/>
              <a:ext cx="8964488" cy="146467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695D46"/>
                </a:solidFill>
                <a:cs typeface=""/>
              </a:endParaRPr>
            </a:p>
          </p:txBody>
        </p:sp>
      </p:grpSp>
      <p:sp>
        <p:nvSpPr>
          <p:cNvPr id="20" name="TextBox 19"/>
          <p:cNvSpPr txBox="1"/>
          <p:nvPr/>
        </p:nvSpPr>
        <p:spPr>
          <a:xfrm>
            <a:off x="5334000" y="8839201"/>
            <a:ext cx="2052352" cy="246221"/>
          </a:xfrm>
          <a:prstGeom prst="rect">
            <a:avLst/>
          </a:prstGeom>
          <a:noFill/>
        </p:spPr>
        <p:txBody>
          <a:bodyPr wrap="none" rtlCol="0">
            <a:spAutoFit/>
          </a:bodyPr>
          <a:lstStyle/>
          <a:p>
            <a:r>
              <a:rPr lang="en-GB" sz="1000">
                <a:latin typeface="+mn-lt"/>
                <a:cs typeface=""/>
              </a:rPr>
              <a:t>A. Di Pietro et al. to be published</a:t>
            </a:r>
          </a:p>
        </p:txBody>
      </p:sp>
      <p:sp>
        <p:nvSpPr>
          <p:cNvPr id="23" name="Shape 131"/>
          <p:cNvSpPr txBox="1"/>
          <p:nvPr/>
        </p:nvSpPr>
        <p:spPr>
          <a:xfrm>
            <a:off x="5753100" y="3052016"/>
            <a:ext cx="3390900" cy="943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000" i="1" dirty="0"/>
              <a:t>T. Nakamura et al., Phys. Rev. Lett. 96, 252502 (2006).</a:t>
            </a:r>
            <a:endParaRPr sz="1000" i="1" dirty="0"/>
          </a:p>
          <a:p>
            <a:pPr marL="0" lvl="0" indent="0" rtl="0">
              <a:spcBef>
                <a:spcPts val="0"/>
              </a:spcBef>
              <a:spcAft>
                <a:spcPts val="0"/>
              </a:spcAft>
              <a:buNone/>
            </a:pPr>
            <a:r>
              <a:rPr lang="en-GB" sz="1000" i="1" dirty="0"/>
              <a:t>T. </a:t>
            </a:r>
            <a:r>
              <a:rPr lang="en-GB" sz="1000" i="1" dirty="0" err="1"/>
              <a:t>Aumann</a:t>
            </a:r>
            <a:r>
              <a:rPr lang="en-GB" sz="1000" i="1" dirty="0"/>
              <a:t> et al., Phys. Rev. C 59, 1252 (1999).</a:t>
            </a:r>
            <a:endParaRPr sz="1000" i="1" dirty="0"/>
          </a:p>
          <a:p>
            <a:pPr marL="0" lvl="0" indent="0" rtl="0">
              <a:spcBef>
                <a:spcPts val="0"/>
              </a:spcBef>
              <a:spcAft>
                <a:spcPts val="0"/>
              </a:spcAft>
              <a:buNone/>
            </a:pPr>
            <a:r>
              <a:rPr lang="en-GB" sz="1000" i="1" dirty="0"/>
              <a:t>N. Fukuda et al., Phys. Rev. C70, 054606 (2004).</a:t>
            </a:r>
            <a:endParaRPr sz="1000" i="1" dirty="0"/>
          </a:p>
        </p:txBody>
      </p:sp>
      <p:grpSp>
        <p:nvGrpSpPr>
          <p:cNvPr id="15" name="Group 14"/>
          <p:cNvGrpSpPr/>
          <p:nvPr/>
        </p:nvGrpSpPr>
        <p:grpSpPr>
          <a:xfrm>
            <a:off x="5452338" y="604207"/>
            <a:ext cx="3428330" cy="2675770"/>
            <a:chOff x="4725043" y="796586"/>
            <a:chExt cx="3871869" cy="3152554"/>
          </a:xfrm>
        </p:grpSpPr>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5043" y="796586"/>
              <a:ext cx="3871869" cy="3152554"/>
            </a:xfrm>
            <a:prstGeom prst="rect">
              <a:avLst/>
            </a:prstGeom>
            <a:noFill/>
            <a:ln w="9525">
              <a:noFill/>
              <a:miter lim="800000"/>
              <a:headEnd/>
              <a:tailEnd/>
            </a:ln>
          </p:spPr>
        </p:pic>
        <p:sp>
          <p:nvSpPr>
            <p:cNvPr id="17" name="TextBox 16"/>
            <p:cNvSpPr txBox="1"/>
            <p:nvPr/>
          </p:nvSpPr>
          <p:spPr>
            <a:xfrm>
              <a:off x="6156175" y="1844824"/>
              <a:ext cx="1954382" cy="761498"/>
            </a:xfrm>
            <a:prstGeom prst="rect">
              <a:avLst/>
            </a:prstGeom>
            <a:noFill/>
          </p:spPr>
          <p:txBody>
            <a:bodyPr wrap="square" rtlCol="0">
              <a:spAutoFit/>
            </a:bodyPr>
            <a:lstStyle/>
            <a:p>
              <a:r>
                <a:rPr lang="it-IT"/>
                <a:t>B(E1) distribution</a:t>
              </a:r>
            </a:p>
          </p:txBody>
        </p:sp>
      </p:grpSp>
      <p:sp>
        <p:nvSpPr>
          <p:cNvPr id="7" name="TextBox 6">
            <a:extLst>
              <a:ext uri="{FF2B5EF4-FFF2-40B4-BE49-F238E27FC236}">
                <a16:creationId xmlns:a16="http://schemas.microsoft.com/office/drawing/2014/main" id="{D0390542-06DC-C248-9E5A-221BD3A3519F}"/>
              </a:ext>
            </a:extLst>
          </p:cNvPr>
          <p:cNvSpPr txBox="1"/>
          <p:nvPr/>
        </p:nvSpPr>
        <p:spPr>
          <a:xfrm>
            <a:off x="200720" y="4870748"/>
            <a:ext cx="6629244" cy="1477328"/>
          </a:xfrm>
          <a:prstGeom prst="rect">
            <a:avLst/>
          </a:prstGeom>
          <a:noFill/>
        </p:spPr>
        <p:txBody>
          <a:bodyPr wrap="square" rtlCol="0">
            <a:spAutoFit/>
          </a:bodyPr>
          <a:lstStyle/>
          <a:p>
            <a:r>
              <a:rPr lang="it-IT" err="1">
                <a:solidFill>
                  <a:schemeClr val="tx2">
                    <a:lumMod val="75000"/>
                  </a:schemeClr>
                </a:solidFill>
              </a:rPr>
              <a:t>Coupling</a:t>
            </a:r>
            <a:r>
              <a:rPr lang="it-IT">
                <a:solidFill>
                  <a:schemeClr val="tx2">
                    <a:lumMod val="75000"/>
                  </a:schemeClr>
                </a:solidFill>
              </a:rPr>
              <a:t> </a:t>
            </a:r>
            <a:r>
              <a:rPr lang="it-IT" err="1">
                <a:solidFill>
                  <a:schemeClr val="tx2">
                    <a:lumMod val="75000"/>
                  </a:schemeClr>
                </a:solidFill>
              </a:rPr>
              <a:t>between</a:t>
            </a:r>
            <a:r>
              <a:rPr lang="it-IT">
                <a:solidFill>
                  <a:schemeClr val="tx2">
                    <a:lumMod val="75000"/>
                  </a:schemeClr>
                </a:solidFill>
              </a:rPr>
              <a:t> relative </a:t>
            </a:r>
            <a:r>
              <a:rPr lang="it-IT" err="1">
                <a:solidFill>
                  <a:schemeClr val="tx2">
                    <a:lumMod val="75000"/>
                  </a:schemeClr>
                </a:solidFill>
              </a:rPr>
              <a:t>motion</a:t>
            </a:r>
            <a:r>
              <a:rPr lang="it-IT">
                <a:solidFill>
                  <a:schemeClr val="tx2">
                    <a:lumMod val="75000"/>
                  </a:schemeClr>
                </a:solidFill>
              </a:rPr>
              <a:t> and </a:t>
            </a:r>
            <a:r>
              <a:rPr lang="it-IT" err="1">
                <a:solidFill>
                  <a:schemeClr val="tx2">
                    <a:lumMod val="75000"/>
                  </a:schemeClr>
                </a:solidFill>
              </a:rPr>
              <a:t>intrinsic</a:t>
            </a:r>
            <a:r>
              <a:rPr lang="it-IT">
                <a:solidFill>
                  <a:schemeClr val="tx2">
                    <a:lumMod val="75000"/>
                  </a:schemeClr>
                </a:solidFill>
              </a:rPr>
              <a:t> </a:t>
            </a:r>
            <a:r>
              <a:rPr lang="it-IT" err="1">
                <a:solidFill>
                  <a:schemeClr val="tx2">
                    <a:lumMod val="75000"/>
                  </a:schemeClr>
                </a:solidFill>
              </a:rPr>
              <a:t>excitation</a:t>
            </a:r>
            <a:r>
              <a:rPr lang="it-IT">
                <a:solidFill>
                  <a:schemeClr val="tx2">
                    <a:lumMod val="75000"/>
                  </a:schemeClr>
                </a:solidFill>
              </a:rPr>
              <a:t> </a:t>
            </a:r>
            <a:r>
              <a:rPr lang="it-IT" err="1">
                <a:solidFill>
                  <a:schemeClr val="tx2">
                    <a:lumMod val="75000"/>
                  </a:schemeClr>
                </a:solidFill>
              </a:rPr>
              <a:t>relevant</a:t>
            </a:r>
            <a:r>
              <a:rPr lang="it-IT">
                <a:solidFill>
                  <a:schemeClr val="tx2">
                    <a:lumMod val="75000"/>
                  </a:schemeClr>
                </a:solidFill>
              </a:rPr>
              <a:t> </a:t>
            </a:r>
            <a:r>
              <a:rPr lang="it-IT" err="1">
                <a:solidFill>
                  <a:schemeClr val="tx2">
                    <a:lumMod val="75000"/>
                  </a:schemeClr>
                </a:solidFill>
              </a:rPr>
              <a:t>at</a:t>
            </a:r>
            <a:r>
              <a:rPr lang="it-IT">
                <a:solidFill>
                  <a:schemeClr val="tx2">
                    <a:lumMod val="75000"/>
                  </a:schemeClr>
                </a:solidFill>
              </a:rPr>
              <a:t> </a:t>
            </a:r>
            <a:r>
              <a:rPr lang="it-IT" err="1">
                <a:solidFill>
                  <a:schemeClr val="tx2">
                    <a:lumMod val="75000"/>
                  </a:schemeClr>
                </a:solidFill>
              </a:rPr>
              <a:t>low</a:t>
            </a:r>
            <a:r>
              <a:rPr lang="it-IT">
                <a:solidFill>
                  <a:schemeClr val="tx2">
                    <a:lumMod val="75000"/>
                  </a:schemeClr>
                </a:solidFill>
              </a:rPr>
              <a:t> </a:t>
            </a:r>
            <a:r>
              <a:rPr lang="it-IT" err="1">
                <a:solidFill>
                  <a:schemeClr val="tx2">
                    <a:lumMod val="75000"/>
                  </a:schemeClr>
                </a:solidFill>
              </a:rPr>
              <a:t>energy</a:t>
            </a:r>
            <a:r>
              <a:rPr lang="it-IT">
                <a:solidFill>
                  <a:schemeClr val="tx2">
                    <a:lumMod val="75000"/>
                  </a:schemeClr>
                </a:solidFill>
              </a:rPr>
              <a:t>.</a:t>
            </a:r>
          </a:p>
          <a:p>
            <a:endParaRPr lang="it-IT">
              <a:solidFill>
                <a:schemeClr val="tx2">
                  <a:lumMod val="75000"/>
                </a:schemeClr>
              </a:solidFill>
            </a:endParaRPr>
          </a:p>
          <a:p>
            <a:r>
              <a:rPr lang="it-IT" err="1">
                <a:solidFill>
                  <a:schemeClr val="tx2">
                    <a:lumMod val="75000"/>
                  </a:schemeClr>
                </a:solidFill>
              </a:rPr>
              <a:t>g.s</a:t>
            </a:r>
            <a:r>
              <a:rPr lang="it-IT">
                <a:solidFill>
                  <a:schemeClr val="tx2">
                    <a:lumMod val="75000"/>
                  </a:schemeClr>
                </a:solidFill>
              </a:rPr>
              <a:t>. </a:t>
            </a:r>
            <a:r>
              <a:rPr lang="it-IT" err="1">
                <a:solidFill>
                  <a:schemeClr val="tx2">
                    <a:lumMod val="75000"/>
                  </a:schemeClr>
                </a:solidFill>
              </a:rPr>
              <a:t>close</a:t>
            </a:r>
            <a:r>
              <a:rPr lang="it-IT">
                <a:solidFill>
                  <a:schemeClr val="tx2">
                    <a:lumMod val="75000"/>
                  </a:schemeClr>
                </a:solidFill>
              </a:rPr>
              <a:t> to the continuum </a:t>
            </a:r>
            <a:r>
              <a:rPr lang="it-IT">
                <a:solidFill>
                  <a:schemeClr val="tx2">
                    <a:lumMod val="75000"/>
                  </a:schemeClr>
                </a:solidFill>
                <a:sym typeface="Wingdings" pitchFamily="2" charset="2"/>
              </a:rPr>
              <a:t> </a:t>
            </a:r>
            <a:r>
              <a:rPr lang="it-IT" err="1">
                <a:solidFill>
                  <a:schemeClr val="tx2">
                    <a:lumMod val="75000"/>
                  </a:schemeClr>
                </a:solidFill>
                <a:sym typeface="Wingdings" pitchFamily="2" charset="2"/>
              </a:rPr>
              <a:t>important</a:t>
            </a:r>
            <a:r>
              <a:rPr lang="it-IT">
                <a:solidFill>
                  <a:schemeClr val="tx2">
                    <a:lumMod val="75000"/>
                  </a:schemeClr>
                </a:solidFill>
                <a:sym typeface="Wingdings" pitchFamily="2" charset="2"/>
              </a:rPr>
              <a:t> to include </a:t>
            </a:r>
            <a:r>
              <a:rPr lang="it-IT" err="1">
                <a:solidFill>
                  <a:schemeClr val="tx2">
                    <a:lumMod val="75000"/>
                  </a:schemeClr>
                </a:solidFill>
                <a:sym typeface="Wingdings" pitchFamily="2" charset="2"/>
              </a:rPr>
              <a:t>coupling</a:t>
            </a:r>
            <a:r>
              <a:rPr lang="it-IT">
                <a:solidFill>
                  <a:schemeClr val="tx2">
                    <a:lumMod val="75000"/>
                  </a:schemeClr>
                </a:solidFill>
                <a:sym typeface="Wingdings" pitchFamily="2" charset="2"/>
              </a:rPr>
              <a:t> to the continuum in </a:t>
            </a:r>
            <a:r>
              <a:rPr lang="it-IT" err="1">
                <a:solidFill>
                  <a:schemeClr val="tx2">
                    <a:lumMod val="75000"/>
                  </a:schemeClr>
                </a:solidFill>
                <a:sym typeface="Wingdings" pitchFamily="2" charset="2"/>
              </a:rPr>
              <a:t>reaction</a:t>
            </a:r>
            <a:r>
              <a:rPr lang="it-IT">
                <a:solidFill>
                  <a:schemeClr val="tx2">
                    <a:lumMod val="75000"/>
                  </a:schemeClr>
                </a:solidFill>
                <a:sym typeface="Wingdings" pitchFamily="2" charset="2"/>
              </a:rPr>
              <a:t> </a:t>
            </a:r>
            <a:r>
              <a:rPr lang="it-IT" err="1">
                <a:solidFill>
                  <a:schemeClr val="tx2">
                    <a:lumMod val="75000"/>
                  </a:schemeClr>
                </a:solidFill>
                <a:sym typeface="Wingdings" pitchFamily="2" charset="2"/>
              </a:rPr>
              <a:t>dynamics</a:t>
            </a:r>
            <a:r>
              <a:rPr lang="it-IT">
                <a:solidFill>
                  <a:schemeClr val="tx2">
                    <a:lumMod val="75000"/>
                  </a:schemeClr>
                </a:solidFill>
                <a:sym typeface="Wingdings" pitchFamily="2" charset="2"/>
              </a:rPr>
              <a:t> –&gt; CDCC</a:t>
            </a:r>
            <a:endParaRPr lang="it-IT">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AA254-98BF-BB4F-9142-39DBDDB6DBBF}"/>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77811A4E-211C-3F46-852A-DBC61C1BB1EA}"/>
              </a:ext>
            </a:extLst>
          </p:cNvPr>
          <p:cNvSpPr>
            <a:spLocks noGrp="1"/>
          </p:cNvSpPr>
          <p:nvPr>
            <p:ph type="ftr" sz="quarter" idx="11"/>
          </p:nvPr>
        </p:nvSpPr>
        <p:spPr/>
        <p:txBody>
          <a:bodyPr/>
          <a:lstStyle/>
          <a:p>
            <a:pPr>
              <a:defRPr/>
            </a:pPr>
            <a:r>
              <a:rPr lang="en-US"/>
              <a:t>Alessia Di Pietro,INFN-LNS</a:t>
            </a:r>
            <a:endParaRPr lang="it-IT"/>
          </a:p>
        </p:txBody>
      </p:sp>
      <p:sp>
        <p:nvSpPr>
          <p:cNvPr id="4" name="TextBox 3">
            <a:extLst>
              <a:ext uri="{FF2B5EF4-FFF2-40B4-BE49-F238E27FC236}">
                <a16:creationId xmlns:a16="http://schemas.microsoft.com/office/drawing/2014/main" id="{36C729BD-6FA9-0B42-9EF9-352FD348D53D}"/>
              </a:ext>
            </a:extLst>
          </p:cNvPr>
          <p:cNvSpPr txBox="1"/>
          <p:nvPr/>
        </p:nvSpPr>
        <p:spPr>
          <a:xfrm>
            <a:off x="2895900" y="2924944"/>
            <a:ext cx="3352200" cy="584775"/>
          </a:xfrm>
          <a:prstGeom prst="rect">
            <a:avLst/>
          </a:prstGeom>
          <a:noFill/>
        </p:spPr>
        <p:txBody>
          <a:bodyPr wrap="none" rtlCol="0">
            <a:spAutoFit/>
          </a:bodyPr>
          <a:lstStyle/>
          <a:p>
            <a:r>
              <a:rPr lang="it-IT" sz="3200" err="1"/>
              <a:t>Elastic</a:t>
            </a:r>
            <a:r>
              <a:rPr lang="it-IT" sz="3200"/>
              <a:t> </a:t>
            </a:r>
            <a:r>
              <a:rPr lang="it-IT" sz="3200" err="1"/>
              <a:t>Scattering</a:t>
            </a:r>
            <a:endParaRPr lang="it-IT" sz="3200"/>
          </a:p>
        </p:txBody>
      </p:sp>
      <p:cxnSp>
        <p:nvCxnSpPr>
          <p:cNvPr id="6" name="Straight Connector 5">
            <a:extLst>
              <a:ext uri="{FF2B5EF4-FFF2-40B4-BE49-F238E27FC236}">
                <a16:creationId xmlns:a16="http://schemas.microsoft.com/office/drawing/2014/main" id="{A6530B2D-321E-4842-A2A7-934122B3D054}"/>
              </a:ext>
            </a:extLst>
          </p:cNvPr>
          <p:cNvCxnSpPr>
            <a:cxnSpLocks/>
          </p:cNvCxnSpPr>
          <p:nvPr/>
        </p:nvCxnSpPr>
        <p:spPr>
          <a:xfrm>
            <a:off x="457200" y="3789040"/>
            <a:ext cx="828280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1132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094B48-A83E-2E4E-86DF-DDC4DAD43C12}"/>
              </a:ext>
            </a:extLst>
          </p:cNvPr>
          <p:cNvSpPr/>
          <p:nvPr/>
        </p:nvSpPr>
        <p:spPr>
          <a:xfrm>
            <a:off x="575072" y="3884639"/>
            <a:ext cx="3618979" cy="1914782"/>
          </a:xfrm>
          <a:prstGeom prst="rect">
            <a:avLst/>
          </a:prstGeom>
        </p:spPr>
        <p:txBody>
          <a:bodyPr vert="horz" lIns="91440" tIns="45720" rIns="91440" bIns="45720" rtlCol="0">
            <a:normAutofit/>
          </a:bodyPr>
          <a:lstStyle/>
          <a:p>
            <a:r>
              <a:rPr lang="en-GB" sz="1600" dirty="0"/>
              <a:t>Suppression of elastic cross-section due to strong Coulomb coupling to the dipole states in the low-lying continuum of </a:t>
            </a:r>
            <a:r>
              <a:rPr lang="en-GB" sz="1600" baseline="30000" dirty="0"/>
              <a:t>11</a:t>
            </a:r>
            <a:r>
              <a:rPr lang="en-GB" sz="1600" dirty="0"/>
              <a:t>Li. </a:t>
            </a:r>
          </a:p>
          <a:p>
            <a:r>
              <a:rPr lang="en-GB" sz="1600" dirty="0"/>
              <a:t>Calculations suggest the presence of a low-lying dipole resonance in </a:t>
            </a:r>
            <a:r>
              <a:rPr lang="en-GB" sz="1600" baseline="30000" dirty="0"/>
              <a:t>11</a:t>
            </a:r>
            <a:r>
              <a:rPr lang="en-GB" sz="1600" dirty="0"/>
              <a:t>Li close to the breakup threshold.</a:t>
            </a:r>
            <a:endParaRPr lang="en-IT" sz="1600" dirty="0"/>
          </a:p>
          <a:p>
            <a:pPr>
              <a:lnSpc>
                <a:spcPct val="90000"/>
              </a:lnSpc>
              <a:spcAft>
                <a:spcPts val="600"/>
              </a:spcAft>
            </a:pPr>
            <a:endParaRPr lang="en-US" sz="1700" b="1" dirty="0">
              <a:solidFill>
                <a:schemeClr val="tx1">
                  <a:alpha val="60000"/>
                </a:schemeClr>
              </a:solidFill>
              <a:latin typeface="+mn-lt"/>
              <a:cs typeface="+mn-cs"/>
            </a:endParaRPr>
          </a:p>
        </p:txBody>
      </p:sp>
      <p:sp>
        <p:nvSpPr>
          <p:cNvPr id="2" name="Date Placeholder 1">
            <a:extLst>
              <a:ext uri="{FF2B5EF4-FFF2-40B4-BE49-F238E27FC236}">
                <a16:creationId xmlns:a16="http://schemas.microsoft.com/office/drawing/2014/main" id="{53635510-C90F-1541-9D83-525171025F52}"/>
              </a:ext>
            </a:extLst>
          </p:cNvPr>
          <p:cNvSpPr>
            <a:spLocks noGrp="1"/>
          </p:cNvSpPr>
          <p:nvPr>
            <p:ph type="dt" sz="half" idx="10"/>
          </p:nvPr>
        </p:nvSpPr>
        <p:spPr>
          <a:xfrm>
            <a:off x="575071" y="6375679"/>
            <a:ext cx="1968300" cy="348462"/>
          </a:xfrm>
        </p:spPr>
        <p:txBody>
          <a:bodyPr vert="horz" lIns="91440" tIns="45720" rIns="91440" bIns="45720" rtlCol="0" anchor="ctr">
            <a:normAutofit/>
          </a:bodyPr>
          <a:lstStyle/>
          <a:p>
            <a:pPr>
              <a:spcAft>
                <a:spcPts val="600"/>
              </a:spcAft>
              <a:defRPr/>
            </a:pPr>
            <a:r>
              <a:rPr lang="en-US">
                <a:solidFill>
                  <a:srgbClr val="000000">
                    <a:alpha val="60000"/>
                  </a:srgbClr>
                </a:solidFill>
              </a:rPr>
              <a:t>Reaction Seminar</a:t>
            </a:r>
          </a:p>
        </p:txBody>
      </p:sp>
      <p:sp>
        <p:nvSpPr>
          <p:cNvPr id="3" name="Footer Placeholder 2">
            <a:extLst>
              <a:ext uri="{FF2B5EF4-FFF2-40B4-BE49-F238E27FC236}">
                <a16:creationId xmlns:a16="http://schemas.microsoft.com/office/drawing/2014/main" id="{79E4BBD3-16EA-2445-AF18-7578BAEC0444}"/>
              </a:ext>
            </a:extLst>
          </p:cNvPr>
          <p:cNvSpPr>
            <a:spLocks noGrp="1"/>
          </p:cNvSpPr>
          <p:nvPr>
            <p:ph type="ftr" sz="quarter" idx="11"/>
          </p:nvPr>
        </p:nvSpPr>
        <p:spPr>
          <a:xfrm>
            <a:off x="2678654" y="6375679"/>
            <a:ext cx="2407057" cy="345796"/>
          </a:xfrm>
        </p:spPr>
        <p:txBody>
          <a:bodyPr vert="horz" lIns="91440" tIns="45720" rIns="91440" bIns="45720" rtlCol="0" anchor="ctr">
            <a:normAutofit/>
          </a:bodyPr>
          <a:lstStyle/>
          <a:p>
            <a:pPr algn="r">
              <a:spcAft>
                <a:spcPts val="600"/>
              </a:spcAft>
              <a:defRPr/>
            </a:pPr>
            <a:r>
              <a:rPr lang="en-US" kern="1200">
                <a:solidFill>
                  <a:srgbClr val="000000">
                    <a:alpha val="60000"/>
                  </a:srgbClr>
                </a:solidFill>
                <a:latin typeface="+mn-lt"/>
                <a:ea typeface="+mn-ea"/>
                <a:cs typeface="+mn-cs"/>
              </a:rPr>
              <a:t>Alessia Di Pietro,INFN-LNS</a:t>
            </a:r>
          </a:p>
        </p:txBody>
      </p:sp>
      <p:pic>
        <p:nvPicPr>
          <p:cNvPr id="12" name="Picture 2">
            <a:extLst>
              <a:ext uri="{FF2B5EF4-FFF2-40B4-BE49-F238E27FC236}">
                <a16:creationId xmlns:a16="http://schemas.microsoft.com/office/drawing/2014/main" id="{83BF0558-8C72-B640-BBB4-9D063B5A54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7736" y="928054"/>
            <a:ext cx="3573991" cy="4211982"/>
          </a:xfrm>
          <a:prstGeom prst="rect">
            <a:avLst/>
          </a:prstGeom>
          <a:noFill/>
          <a:ln w="9525">
            <a:noFill/>
            <a:miter lim="800000"/>
            <a:headEnd/>
            <a:tailEnd/>
          </a:ln>
        </p:spPr>
      </p:pic>
      <p:pic>
        <p:nvPicPr>
          <p:cNvPr id="14" name="Picture 3">
            <a:extLst>
              <a:ext uri="{FF2B5EF4-FFF2-40B4-BE49-F238E27FC236}">
                <a16:creationId xmlns:a16="http://schemas.microsoft.com/office/drawing/2014/main" id="{1D91C0A8-4E07-B244-BCBC-4D1A0689D3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523" y="627877"/>
            <a:ext cx="2828368" cy="2686215"/>
          </a:xfrm>
          <a:prstGeom prst="rect">
            <a:avLst/>
          </a:prstGeom>
          <a:noFill/>
          <a:ln w="9525">
            <a:noFill/>
            <a:miter lim="800000"/>
            <a:headEnd/>
            <a:tailEnd/>
          </a:ln>
        </p:spPr>
      </p:pic>
      <p:sp>
        <p:nvSpPr>
          <p:cNvPr id="16" name="Rectangle 15">
            <a:extLst>
              <a:ext uri="{FF2B5EF4-FFF2-40B4-BE49-F238E27FC236}">
                <a16:creationId xmlns:a16="http://schemas.microsoft.com/office/drawing/2014/main" id="{0599A37F-8488-9848-97CC-DE450CA6EA77}"/>
              </a:ext>
            </a:extLst>
          </p:cNvPr>
          <p:cNvSpPr/>
          <p:nvPr/>
        </p:nvSpPr>
        <p:spPr>
          <a:xfrm>
            <a:off x="4825702" y="5491644"/>
            <a:ext cx="4318298" cy="307777"/>
          </a:xfrm>
          <a:prstGeom prst="rect">
            <a:avLst/>
          </a:prstGeom>
        </p:spPr>
        <p:txBody>
          <a:bodyPr wrap="none">
            <a:spAutoFit/>
          </a:bodyPr>
          <a:lstStyle/>
          <a:p>
            <a:r>
              <a:rPr lang="it-IT" sz="1400" dirty="0" err="1"/>
              <a:t>M.Cubero</a:t>
            </a:r>
            <a:r>
              <a:rPr lang="it-IT" sz="1400" dirty="0"/>
              <a:t> et al.,</a:t>
            </a:r>
            <a:r>
              <a:rPr lang="it-IT" sz="1400" dirty="0" err="1"/>
              <a:t>Phys</a:t>
            </a:r>
            <a:r>
              <a:rPr lang="it-IT" sz="1400" dirty="0"/>
              <a:t>. Rev. </a:t>
            </a:r>
            <a:r>
              <a:rPr lang="it-IT" sz="1400" dirty="0" err="1"/>
              <a:t>Lett</a:t>
            </a:r>
            <a:r>
              <a:rPr lang="it-IT" sz="1400" dirty="0"/>
              <a:t>. 109, 262701 (2012)</a:t>
            </a:r>
          </a:p>
        </p:txBody>
      </p:sp>
      <p:sp>
        <p:nvSpPr>
          <p:cNvPr id="4" name="TextBox 3">
            <a:extLst>
              <a:ext uri="{FF2B5EF4-FFF2-40B4-BE49-F238E27FC236}">
                <a16:creationId xmlns:a16="http://schemas.microsoft.com/office/drawing/2014/main" id="{25C9925D-FFC3-0F40-A1A9-3177D5F2F6FC}"/>
              </a:ext>
            </a:extLst>
          </p:cNvPr>
          <p:cNvSpPr txBox="1"/>
          <p:nvPr/>
        </p:nvSpPr>
        <p:spPr>
          <a:xfrm>
            <a:off x="3255819" y="166213"/>
            <a:ext cx="1587166" cy="461665"/>
          </a:xfrm>
          <a:prstGeom prst="rect">
            <a:avLst/>
          </a:prstGeom>
          <a:noFill/>
        </p:spPr>
        <p:txBody>
          <a:bodyPr wrap="none" rtlCol="0">
            <a:spAutoFit/>
          </a:bodyPr>
          <a:lstStyle/>
          <a:p>
            <a:r>
              <a:rPr lang="en-US" sz="2400" baseline="30000" dirty="0">
                <a:solidFill>
                  <a:schemeClr val="tx1">
                    <a:alpha val="60000"/>
                  </a:schemeClr>
                </a:solidFill>
              </a:rPr>
              <a:t>11</a:t>
            </a:r>
            <a:r>
              <a:rPr lang="en-US" sz="2400" dirty="0">
                <a:solidFill>
                  <a:schemeClr val="tx1">
                    <a:alpha val="60000"/>
                  </a:schemeClr>
                </a:solidFill>
              </a:rPr>
              <a:t>Li+</a:t>
            </a:r>
            <a:r>
              <a:rPr lang="en-US" sz="2400" baseline="30000" dirty="0">
                <a:solidFill>
                  <a:schemeClr val="tx1">
                    <a:alpha val="60000"/>
                  </a:schemeClr>
                </a:solidFill>
              </a:rPr>
              <a:t>208</a:t>
            </a:r>
            <a:r>
              <a:rPr lang="en-US" sz="2400" dirty="0">
                <a:solidFill>
                  <a:schemeClr val="tx1">
                    <a:alpha val="60000"/>
                  </a:schemeClr>
                </a:solidFill>
              </a:rPr>
              <a:t>Pb</a:t>
            </a:r>
          </a:p>
        </p:txBody>
      </p:sp>
    </p:spTree>
    <p:extLst>
      <p:ext uri="{BB962C8B-B14F-4D97-AF65-F5344CB8AC3E}">
        <p14:creationId xmlns:p14="http://schemas.microsoft.com/office/powerpoint/2010/main" val="7360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descr="C:\articolo PRC\aps\11Be_CDCC_Moro.png">
            <a:extLst>
              <a:ext uri="{FF2B5EF4-FFF2-40B4-BE49-F238E27FC236}">
                <a16:creationId xmlns:a16="http://schemas.microsoft.com/office/drawing/2014/main" id="{C556F0B0-4666-8D42-87A1-4406BDBEA4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999" y="1299753"/>
            <a:ext cx="4440344" cy="3142093"/>
          </a:xfrm>
          <a:prstGeom prst="rect">
            <a:avLst/>
          </a:prstGeom>
          <a:ln>
            <a:noFill/>
          </a:ln>
          <a:effectLst/>
        </p:spPr>
      </p:pic>
      <p:sp>
        <p:nvSpPr>
          <p:cNvPr id="2" name="Date Placeholder 1">
            <a:extLst>
              <a:ext uri="{FF2B5EF4-FFF2-40B4-BE49-F238E27FC236}">
                <a16:creationId xmlns:a16="http://schemas.microsoft.com/office/drawing/2014/main" id="{686266EC-7588-D24C-883B-D22867179DA7}"/>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841547B4-C61E-9743-907C-4B7EED174CC9}"/>
              </a:ext>
            </a:extLst>
          </p:cNvPr>
          <p:cNvSpPr>
            <a:spLocks noGrp="1"/>
          </p:cNvSpPr>
          <p:nvPr>
            <p:ph type="ftr" sz="quarter" idx="11"/>
          </p:nvPr>
        </p:nvSpPr>
        <p:spPr/>
        <p:txBody>
          <a:bodyPr/>
          <a:lstStyle/>
          <a:p>
            <a:pPr>
              <a:defRPr/>
            </a:pPr>
            <a:r>
              <a:rPr lang="en-US"/>
              <a:t>Alessia Di Pietro,INFN-LNS</a:t>
            </a:r>
            <a:endParaRPr lang="it-IT"/>
          </a:p>
        </p:txBody>
      </p:sp>
      <p:sp>
        <p:nvSpPr>
          <p:cNvPr id="5" name="Rectangle 4">
            <a:extLst>
              <a:ext uri="{FF2B5EF4-FFF2-40B4-BE49-F238E27FC236}">
                <a16:creationId xmlns:a16="http://schemas.microsoft.com/office/drawing/2014/main" id="{556AAB9B-B6C4-BE4C-A1AC-CE4AB1D95D1E}"/>
              </a:ext>
            </a:extLst>
          </p:cNvPr>
          <p:cNvSpPr/>
          <p:nvPr/>
        </p:nvSpPr>
        <p:spPr>
          <a:xfrm>
            <a:off x="228600" y="228600"/>
            <a:ext cx="5182774" cy="461665"/>
          </a:xfrm>
          <a:prstGeom prst="rect">
            <a:avLst/>
          </a:prstGeom>
        </p:spPr>
        <p:txBody>
          <a:bodyPr wrap="square">
            <a:spAutoFit/>
          </a:bodyPr>
          <a:lstStyle/>
          <a:p>
            <a:pPr algn="ctr"/>
            <a:r>
              <a:rPr lang="en-US" sz="2400" baseline="30000">
                <a:latin typeface="Arial"/>
                <a:cs typeface="Arial"/>
                <a:sym typeface="Wingdings"/>
              </a:rPr>
              <a:t>11</a:t>
            </a:r>
            <a:r>
              <a:rPr lang="en-US" sz="2400">
                <a:latin typeface="Arial"/>
                <a:cs typeface="Arial"/>
                <a:sym typeface="Wingdings"/>
              </a:rPr>
              <a:t>Be+</a:t>
            </a:r>
            <a:r>
              <a:rPr lang="en-US" sz="2400" baseline="30000">
                <a:latin typeface="Arial"/>
                <a:cs typeface="Arial"/>
                <a:sym typeface="Wingdings"/>
              </a:rPr>
              <a:t>64</a:t>
            </a:r>
            <a:r>
              <a:rPr lang="en-US" sz="2400">
                <a:latin typeface="Arial"/>
                <a:cs typeface="Arial"/>
                <a:sym typeface="Wingdings"/>
              </a:rPr>
              <a:t>Zn</a:t>
            </a:r>
          </a:p>
        </p:txBody>
      </p:sp>
      <p:sp>
        <p:nvSpPr>
          <p:cNvPr id="100" name="CasellaDiTesto 4">
            <a:extLst>
              <a:ext uri="{FF2B5EF4-FFF2-40B4-BE49-F238E27FC236}">
                <a16:creationId xmlns:a16="http://schemas.microsoft.com/office/drawing/2014/main" id="{E5F0EAB0-C4E9-1345-96E0-9AC31B5B8F3E}"/>
              </a:ext>
            </a:extLst>
          </p:cNvPr>
          <p:cNvSpPr txBox="1">
            <a:spLocks noChangeArrowheads="1"/>
          </p:cNvSpPr>
          <p:nvPr/>
        </p:nvSpPr>
        <p:spPr bwMode="auto">
          <a:xfrm>
            <a:off x="1" y="4595780"/>
            <a:ext cx="4477768" cy="738664"/>
          </a:xfrm>
          <a:prstGeom prst="rect">
            <a:avLst/>
          </a:prstGeom>
          <a:noFill/>
          <a:ln w="9525">
            <a:noFill/>
            <a:miter lim="800000"/>
            <a:headEnd/>
            <a:tailEnd/>
          </a:ln>
        </p:spPr>
        <p:txBody>
          <a:bodyPr wrap="square">
            <a:spAutoFit/>
          </a:bodyPr>
          <a:lstStyle/>
          <a:p>
            <a:pPr marL="342900" indent="-342900" algn="ctr"/>
            <a:endParaRPr lang="en-GB" sz="1400" dirty="0">
              <a:latin typeface="+mj-lt"/>
              <a:cs typeface="Times New Roman" pitchFamily="18" charset="0"/>
            </a:endParaRPr>
          </a:p>
          <a:p>
            <a:pPr marL="342900" indent="-342900" algn="ctr"/>
            <a:r>
              <a:rPr lang="it-IT" sz="1400" dirty="0"/>
              <a:t>A. Di Pietro et al. </a:t>
            </a:r>
            <a:r>
              <a:rPr lang="it-IT" sz="1400" dirty="0" err="1"/>
              <a:t>Phys</a:t>
            </a:r>
            <a:r>
              <a:rPr lang="it-IT" sz="1400" dirty="0"/>
              <a:t>. Rev. </a:t>
            </a:r>
            <a:r>
              <a:rPr lang="it-IT" sz="1400" dirty="0" err="1"/>
              <a:t>Lett</a:t>
            </a:r>
            <a:r>
              <a:rPr lang="it-IT" sz="1400" dirty="0"/>
              <a:t>. 105, 022701(2010)</a:t>
            </a:r>
          </a:p>
          <a:p>
            <a:pPr marL="342900" indent="-342900" algn="ctr"/>
            <a:r>
              <a:rPr lang="en-GB" sz="1400" dirty="0">
                <a:latin typeface="+mj-lt"/>
                <a:cs typeface="Times New Roman" pitchFamily="18" charset="0"/>
              </a:rPr>
              <a:t>A. Di Pietro et al. Phys. Rev. C 85,</a:t>
            </a:r>
            <a:r>
              <a:rPr lang="it-IT" sz="1400" dirty="0">
                <a:latin typeface="+mj-lt"/>
              </a:rPr>
              <a:t> 054607</a:t>
            </a:r>
            <a:r>
              <a:rPr lang="en-GB" sz="1400" dirty="0">
                <a:latin typeface="+mj-lt"/>
                <a:cs typeface="Times New Roman" pitchFamily="18" charset="0"/>
              </a:rPr>
              <a:t> (2012)</a:t>
            </a:r>
          </a:p>
        </p:txBody>
      </p:sp>
      <p:sp>
        <p:nvSpPr>
          <p:cNvPr id="99" name="TextBox 98">
            <a:extLst>
              <a:ext uri="{FF2B5EF4-FFF2-40B4-BE49-F238E27FC236}">
                <a16:creationId xmlns:a16="http://schemas.microsoft.com/office/drawing/2014/main" id="{2475E0EC-A956-EF45-A72A-CE65EC5458F7}"/>
              </a:ext>
            </a:extLst>
          </p:cNvPr>
          <p:cNvSpPr txBox="1"/>
          <p:nvPr/>
        </p:nvSpPr>
        <p:spPr>
          <a:xfrm>
            <a:off x="690983" y="848597"/>
            <a:ext cx="3480440" cy="369332"/>
          </a:xfrm>
          <a:prstGeom prst="rect">
            <a:avLst/>
          </a:prstGeom>
          <a:noFill/>
        </p:spPr>
        <p:txBody>
          <a:bodyPr wrap="none" rtlCol="0">
            <a:spAutoFit/>
          </a:bodyPr>
          <a:lstStyle/>
          <a:p>
            <a:r>
              <a:rPr lang="it-IT" err="1"/>
              <a:t>quasi-elastic</a:t>
            </a:r>
            <a:r>
              <a:rPr lang="it-IT"/>
              <a:t> </a:t>
            </a:r>
            <a:r>
              <a:rPr lang="it-IT" err="1"/>
              <a:t>angular</a:t>
            </a:r>
            <a:r>
              <a:rPr lang="it-IT"/>
              <a:t> </a:t>
            </a:r>
            <a:r>
              <a:rPr lang="it-IT" err="1"/>
              <a:t>distribution</a:t>
            </a:r>
            <a:endParaRPr lang="it-IT"/>
          </a:p>
        </p:txBody>
      </p:sp>
      <p:grpSp>
        <p:nvGrpSpPr>
          <p:cNvPr id="108" name="Group 107">
            <a:extLst>
              <a:ext uri="{FF2B5EF4-FFF2-40B4-BE49-F238E27FC236}">
                <a16:creationId xmlns:a16="http://schemas.microsoft.com/office/drawing/2014/main" id="{6CAB46F1-76BB-B143-942A-3DE758EC6363}"/>
              </a:ext>
            </a:extLst>
          </p:cNvPr>
          <p:cNvGrpSpPr/>
          <p:nvPr/>
        </p:nvGrpSpPr>
        <p:grpSpPr>
          <a:xfrm>
            <a:off x="701879" y="2934336"/>
            <a:ext cx="1014627" cy="809645"/>
            <a:chOff x="243350" y="196599"/>
            <a:chExt cx="1875853" cy="972891"/>
          </a:xfrm>
        </p:grpSpPr>
        <p:pic>
          <p:nvPicPr>
            <p:cNvPr id="106" name="Picture 105">
              <a:extLst>
                <a:ext uri="{FF2B5EF4-FFF2-40B4-BE49-F238E27FC236}">
                  <a16:creationId xmlns:a16="http://schemas.microsoft.com/office/drawing/2014/main" id="{7DAF328E-41CB-5C41-B942-BD54C3DD0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350" y="196599"/>
              <a:ext cx="1875853" cy="964982"/>
            </a:xfrm>
            <a:prstGeom prst="rect">
              <a:avLst/>
            </a:prstGeom>
          </p:spPr>
        </p:pic>
        <p:sp>
          <p:nvSpPr>
            <p:cNvPr id="107" name="TextBox 106">
              <a:extLst>
                <a:ext uri="{FF2B5EF4-FFF2-40B4-BE49-F238E27FC236}">
                  <a16:creationId xmlns:a16="http://schemas.microsoft.com/office/drawing/2014/main" id="{52AFB504-03AF-D140-8DC5-0318F1E38017}"/>
                </a:ext>
              </a:extLst>
            </p:cNvPr>
            <p:cNvSpPr txBox="1"/>
            <p:nvPr/>
          </p:nvSpPr>
          <p:spPr>
            <a:xfrm>
              <a:off x="1181276" y="800158"/>
              <a:ext cx="625299" cy="369332"/>
            </a:xfrm>
            <a:prstGeom prst="rect">
              <a:avLst/>
            </a:prstGeom>
            <a:noFill/>
          </p:spPr>
          <p:txBody>
            <a:bodyPr wrap="none" rtlCol="0">
              <a:spAutoFit/>
            </a:bodyPr>
            <a:lstStyle/>
            <a:p>
              <a:r>
                <a:rPr lang="it-IT" baseline="30000">
                  <a:solidFill>
                    <a:schemeClr val="bg1"/>
                  </a:solidFill>
                </a:rPr>
                <a:t>11</a:t>
              </a:r>
              <a:r>
                <a:rPr lang="it-IT">
                  <a:solidFill>
                    <a:schemeClr val="bg1"/>
                  </a:solidFill>
                </a:rPr>
                <a:t>Be</a:t>
              </a:r>
            </a:p>
          </p:txBody>
        </p:sp>
      </p:grpSp>
      <p:sp>
        <p:nvSpPr>
          <p:cNvPr id="105" name="Left Arrow Callout 104">
            <a:extLst>
              <a:ext uri="{FF2B5EF4-FFF2-40B4-BE49-F238E27FC236}">
                <a16:creationId xmlns:a16="http://schemas.microsoft.com/office/drawing/2014/main" id="{E4CDE67F-DE0D-4142-88D1-C824F6B19588}"/>
              </a:ext>
            </a:extLst>
          </p:cNvPr>
          <p:cNvSpPr/>
          <p:nvPr/>
        </p:nvSpPr>
        <p:spPr>
          <a:xfrm>
            <a:off x="3001826" y="2537191"/>
            <a:ext cx="2192878" cy="1190483"/>
          </a:xfrm>
          <a:prstGeom prst="leftArrowCallout">
            <a:avLst>
              <a:gd name="adj1" fmla="val 25000"/>
              <a:gd name="adj2" fmla="val 25000"/>
              <a:gd name="adj3" fmla="val 25000"/>
              <a:gd name="adj4" fmla="val 776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err="1">
                <a:solidFill>
                  <a:schemeClr val="tx1"/>
                </a:solidFill>
              </a:rPr>
              <a:t>Both</a:t>
            </a:r>
            <a:r>
              <a:rPr lang="it-IT">
                <a:solidFill>
                  <a:schemeClr val="tx1"/>
                </a:solidFill>
              </a:rPr>
              <a:t> Coulomb and </a:t>
            </a:r>
            <a:r>
              <a:rPr lang="it-IT" err="1">
                <a:solidFill>
                  <a:schemeClr val="tx1"/>
                </a:solidFill>
              </a:rPr>
              <a:t>nuclear</a:t>
            </a:r>
            <a:r>
              <a:rPr lang="it-IT">
                <a:solidFill>
                  <a:schemeClr val="tx1"/>
                </a:solidFill>
              </a:rPr>
              <a:t> break-up </a:t>
            </a:r>
            <a:r>
              <a:rPr lang="it-IT" err="1">
                <a:solidFill>
                  <a:schemeClr val="tx1"/>
                </a:solidFill>
              </a:rPr>
              <a:t>important</a:t>
            </a:r>
            <a:endParaRPr lang="it-IT">
              <a:solidFill>
                <a:schemeClr val="tx1"/>
              </a:solidFill>
            </a:endParaRPr>
          </a:p>
        </p:txBody>
      </p:sp>
      <p:pic>
        <p:nvPicPr>
          <p:cNvPr id="13" name="Picture 12">
            <a:extLst>
              <a:ext uri="{FF2B5EF4-FFF2-40B4-BE49-F238E27FC236}">
                <a16:creationId xmlns:a16="http://schemas.microsoft.com/office/drawing/2014/main" id="{212E7B79-4B3F-7C4F-BECE-B20723FA8B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1374" y="1767866"/>
            <a:ext cx="3427826" cy="4309027"/>
          </a:xfrm>
          <a:prstGeom prst="rect">
            <a:avLst/>
          </a:prstGeom>
        </p:spPr>
      </p:pic>
      <p:grpSp>
        <p:nvGrpSpPr>
          <p:cNvPr id="14" name="Group 13">
            <a:extLst>
              <a:ext uri="{FF2B5EF4-FFF2-40B4-BE49-F238E27FC236}">
                <a16:creationId xmlns:a16="http://schemas.microsoft.com/office/drawing/2014/main" id="{39C596FE-769B-3044-AB68-8D2C5A7BE778}"/>
              </a:ext>
            </a:extLst>
          </p:cNvPr>
          <p:cNvGrpSpPr/>
          <p:nvPr/>
        </p:nvGrpSpPr>
        <p:grpSpPr>
          <a:xfrm>
            <a:off x="6805464" y="889262"/>
            <a:ext cx="2033736" cy="1184176"/>
            <a:chOff x="5562600" y="431800"/>
            <a:chExt cx="2743200" cy="1625600"/>
          </a:xfrm>
        </p:grpSpPr>
        <p:pic>
          <p:nvPicPr>
            <p:cNvPr id="15" name="Picture 14">
              <a:extLst>
                <a:ext uri="{FF2B5EF4-FFF2-40B4-BE49-F238E27FC236}">
                  <a16:creationId xmlns:a16="http://schemas.microsoft.com/office/drawing/2014/main" id="{B4A08E1E-1F7B-2844-A05A-482A1E7913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800" y="516082"/>
              <a:ext cx="1143000" cy="1402773"/>
            </a:xfrm>
            <a:prstGeom prst="rect">
              <a:avLst/>
            </a:prstGeom>
          </p:spPr>
        </p:pic>
        <p:pic>
          <p:nvPicPr>
            <p:cNvPr id="16" name="Picture 15">
              <a:extLst>
                <a:ext uri="{FF2B5EF4-FFF2-40B4-BE49-F238E27FC236}">
                  <a16:creationId xmlns:a16="http://schemas.microsoft.com/office/drawing/2014/main" id="{AC55E53D-91B0-BE40-B2DC-08064D6416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2600" y="838200"/>
              <a:ext cx="990600" cy="949200"/>
            </a:xfrm>
            <a:prstGeom prst="rect">
              <a:avLst/>
            </a:prstGeom>
          </p:spPr>
        </p:pic>
        <p:cxnSp>
          <p:nvCxnSpPr>
            <p:cNvPr id="17" name="Straight Arrow Connector 16">
              <a:extLst>
                <a:ext uri="{FF2B5EF4-FFF2-40B4-BE49-F238E27FC236}">
                  <a16:creationId xmlns:a16="http://schemas.microsoft.com/office/drawing/2014/main" id="{708E684C-6CE5-E54A-B94F-727284068DBC}"/>
                </a:ext>
              </a:extLst>
            </p:cNvPr>
            <p:cNvCxnSpPr/>
            <p:nvPr/>
          </p:nvCxnSpPr>
          <p:spPr>
            <a:xfrm>
              <a:off x="6629400" y="1312800"/>
              <a:ext cx="533400" cy="8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069CE6FD-1A2F-DE4A-BAB4-345ED5427013}"/>
                </a:ext>
              </a:extLst>
            </p:cNvPr>
            <p:cNvGrpSpPr/>
            <p:nvPr/>
          </p:nvGrpSpPr>
          <p:grpSpPr>
            <a:xfrm>
              <a:off x="7315200" y="431800"/>
              <a:ext cx="730250" cy="266700"/>
              <a:chOff x="7315200" y="431800"/>
              <a:chExt cx="730250" cy="266700"/>
            </a:xfrm>
          </p:grpSpPr>
          <p:sp>
            <p:nvSpPr>
              <p:cNvPr id="22" name="Freeform 21">
                <a:extLst>
                  <a:ext uri="{FF2B5EF4-FFF2-40B4-BE49-F238E27FC236}">
                    <a16:creationId xmlns:a16="http://schemas.microsoft.com/office/drawing/2014/main" id="{481B1B15-7B87-7C48-B77A-85D4697219A4}"/>
                  </a:ext>
                </a:extLst>
              </p:cNvPr>
              <p:cNvSpPr/>
              <p:nvPr/>
            </p:nvSpPr>
            <p:spPr>
              <a:xfrm>
                <a:off x="7340600" y="431800"/>
                <a:ext cx="704850" cy="165100"/>
              </a:xfrm>
              <a:custGeom>
                <a:avLst/>
                <a:gdLst>
                  <a:gd name="connsiteX0" fmla="*/ 0 w 704850"/>
                  <a:gd name="connsiteY0" fmla="*/ 165100 h 165100"/>
                  <a:gd name="connsiteX1" fmla="*/ 215900 w 704850"/>
                  <a:gd name="connsiteY1" fmla="*/ 25400 h 165100"/>
                  <a:gd name="connsiteX2" fmla="*/ 469900 w 704850"/>
                  <a:gd name="connsiteY2" fmla="*/ 12700 h 165100"/>
                  <a:gd name="connsiteX3" fmla="*/ 673100 w 704850"/>
                  <a:gd name="connsiteY3" fmla="*/ 101600 h 165100"/>
                  <a:gd name="connsiteX4" fmla="*/ 660400 w 704850"/>
                  <a:gd name="connsiteY4" fmla="*/ 762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65100">
                    <a:moveTo>
                      <a:pt x="0" y="165100"/>
                    </a:moveTo>
                    <a:cubicBezTo>
                      <a:pt x="68791" y="107950"/>
                      <a:pt x="137583" y="50800"/>
                      <a:pt x="215900" y="25400"/>
                    </a:cubicBezTo>
                    <a:cubicBezTo>
                      <a:pt x="294217" y="0"/>
                      <a:pt x="393700" y="0"/>
                      <a:pt x="469900" y="12700"/>
                    </a:cubicBezTo>
                    <a:cubicBezTo>
                      <a:pt x="546100" y="25400"/>
                      <a:pt x="641350" y="91017"/>
                      <a:pt x="673100" y="101600"/>
                    </a:cubicBezTo>
                    <a:cubicBezTo>
                      <a:pt x="704850" y="112183"/>
                      <a:pt x="660400" y="76200"/>
                      <a:pt x="660400" y="76200"/>
                    </a:cubicBezTo>
                  </a:path>
                </a:pathLst>
              </a:custGeom>
              <a:ln w="95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Freeform 22">
                <a:extLst>
                  <a:ext uri="{FF2B5EF4-FFF2-40B4-BE49-F238E27FC236}">
                    <a16:creationId xmlns:a16="http://schemas.microsoft.com/office/drawing/2014/main" id="{B325C887-5F46-E448-8BD9-FD7D8C7D538C}"/>
                  </a:ext>
                </a:extLst>
              </p:cNvPr>
              <p:cNvSpPr/>
              <p:nvPr/>
            </p:nvSpPr>
            <p:spPr>
              <a:xfrm>
                <a:off x="7315200" y="533400"/>
                <a:ext cx="704850" cy="165100"/>
              </a:xfrm>
              <a:custGeom>
                <a:avLst/>
                <a:gdLst>
                  <a:gd name="connsiteX0" fmla="*/ 0 w 704850"/>
                  <a:gd name="connsiteY0" fmla="*/ 165100 h 165100"/>
                  <a:gd name="connsiteX1" fmla="*/ 215900 w 704850"/>
                  <a:gd name="connsiteY1" fmla="*/ 25400 h 165100"/>
                  <a:gd name="connsiteX2" fmla="*/ 469900 w 704850"/>
                  <a:gd name="connsiteY2" fmla="*/ 12700 h 165100"/>
                  <a:gd name="connsiteX3" fmla="*/ 673100 w 704850"/>
                  <a:gd name="connsiteY3" fmla="*/ 101600 h 165100"/>
                  <a:gd name="connsiteX4" fmla="*/ 660400 w 704850"/>
                  <a:gd name="connsiteY4" fmla="*/ 762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65100">
                    <a:moveTo>
                      <a:pt x="0" y="165100"/>
                    </a:moveTo>
                    <a:cubicBezTo>
                      <a:pt x="68791" y="107950"/>
                      <a:pt x="137583" y="50800"/>
                      <a:pt x="215900" y="25400"/>
                    </a:cubicBezTo>
                    <a:cubicBezTo>
                      <a:pt x="294217" y="0"/>
                      <a:pt x="393700" y="0"/>
                      <a:pt x="469900" y="12700"/>
                    </a:cubicBezTo>
                    <a:cubicBezTo>
                      <a:pt x="546100" y="25400"/>
                      <a:pt x="641350" y="91017"/>
                      <a:pt x="673100" y="101600"/>
                    </a:cubicBezTo>
                    <a:cubicBezTo>
                      <a:pt x="704850" y="112183"/>
                      <a:pt x="660400" y="76200"/>
                      <a:pt x="660400" y="76200"/>
                    </a:cubicBezTo>
                  </a:path>
                </a:pathLst>
              </a:custGeom>
              <a:ln w="95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00F925F8-B2DF-8140-B8C7-EE3E1AAE18BA}"/>
                </a:ext>
              </a:extLst>
            </p:cNvPr>
            <p:cNvGrpSpPr/>
            <p:nvPr/>
          </p:nvGrpSpPr>
          <p:grpSpPr>
            <a:xfrm flipV="1">
              <a:off x="7391400" y="1790700"/>
              <a:ext cx="730250" cy="266700"/>
              <a:chOff x="7315200" y="431800"/>
              <a:chExt cx="730250" cy="266700"/>
            </a:xfrm>
          </p:grpSpPr>
          <p:sp>
            <p:nvSpPr>
              <p:cNvPr id="20" name="Freeform 19">
                <a:extLst>
                  <a:ext uri="{FF2B5EF4-FFF2-40B4-BE49-F238E27FC236}">
                    <a16:creationId xmlns:a16="http://schemas.microsoft.com/office/drawing/2014/main" id="{E7909A34-6F63-5D42-9438-4A09E55620BA}"/>
                  </a:ext>
                </a:extLst>
              </p:cNvPr>
              <p:cNvSpPr/>
              <p:nvPr/>
            </p:nvSpPr>
            <p:spPr>
              <a:xfrm>
                <a:off x="7340600" y="431800"/>
                <a:ext cx="704850" cy="165100"/>
              </a:xfrm>
              <a:custGeom>
                <a:avLst/>
                <a:gdLst>
                  <a:gd name="connsiteX0" fmla="*/ 0 w 704850"/>
                  <a:gd name="connsiteY0" fmla="*/ 165100 h 165100"/>
                  <a:gd name="connsiteX1" fmla="*/ 215900 w 704850"/>
                  <a:gd name="connsiteY1" fmla="*/ 25400 h 165100"/>
                  <a:gd name="connsiteX2" fmla="*/ 469900 w 704850"/>
                  <a:gd name="connsiteY2" fmla="*/ 12700 h 165100"/>
                  <a:gd name="connsiteX3" fmla="*/ 673100 w 704850"/>
                  <a:gd name="connsiteY3" fmla="*/ 101600 h 165100"/>
                  <a:gd name="connsiteX4" fmla="*/ 660400 w 704850"/>
                  <a:gd name="connsiteY4" fmla="*/ 762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65100">
                    <a:moveTo>
                      <a:pt x="0" y="165100"/>
                    </a:moveTo>
                    <a:cubicBezTo>
                      <a:pt x="68791" y="107950"/>
                      <a:pt x="137583" y="50800"/>
                      <a:pt x="215900" y="25400"/>
                    </a:cubicBezTo>
                    <a:cubicBezTo>
                      <a:pt x="294217" y="0"/>
                      <a:pt x="393700" y="0"/>
                      <a:pt x="469900" y="12700"/>
                    </a:cubicBezTo>
                    <a:cubicBezTo>
                      <a:pt x="546100" y="25400"/>
                      <a:pt x="641350" y="91017"/>
                      <a:pt x="673100" y="101600"/>
                    </a:cubicBezTo>
                    <a:cubicBezTo>
                      <a:pt x="704850" y="112183"/>
                      <a:pt x="660400" y="76200"/>
                      <a:pt x="660400" y="76200"/>
                    </a:cubicBezTo>
                  </a:path>
                </a:pathLst>
              </a:custGeom>
              <a:ln w="95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Freeform 20">
                <a:extLst>
                  <a:ext uri="{FF2B5EF4-FFF2-40B4-BE49-F238E27FC236}">
                    <a16:creationId xmlns:a16="http://schemas.microsoft.com/office/drawing/2014/main" id="{34B1D079-F494-1440-98F2-E6D7D2BD4631}"/>
                  </a:ext>
                </a:extLst>
              </p:cNvPr>
              <p:cNvSpPr/>
              <p:nvPr/>
            </p:nvSpPr>
            <p:spPr>
              <a:xfrm>
                <a:off x="7315200" y="533400"/>
                <a:ext cx="704850" cy="165100"/>
              </a:xfrm>
              <a:custGeom>
                <a:avLst/>
                <a:gdLst>
                  <a:gd name="connsiteX0" fmla="*/ 0 w 704850"/>
                  <a:gd name="connsiteY0" fmla="*/ 165100 h 165100"/>
                  <a:gd name="connsiteX1" fmla="*/ 215900 w 704850"/>
                  <a:gd name="connsiteY1" fmla="*/ 25400 h 165100"/>
                  <a:gd name="connsiteX2" fmla="*/ 469900 w 704850"/>
                  <a:gd name="connsiteY2" fmla="*/ 12700 h 165100"/>
                  <a:gd name="connsiteX3" fmla="*/ 673100 w 704850"/>
                  <a:gd name="connsiteY3" fmla="*/ 101600 h 165100"/>
                  <a:gd name="connsiteX4" fmla="*/ 660400 w 704850"/>
                  <a:gd name="connsiteY4" fmla="*/ 762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165100">
                    <a:moveTo>
                      <a:pt x="0" y="165100"/>
                    </a:moveTo>
                    <a:cubicBezTo>
                      <a:pt x="68791" y="107950"/>
                      <a:pt x="137583" y="50800"/>
                      <a:pt x="215900" y="25400"/>
                    </a:cubicBezTo>
                    <a:cubicBezTo>
                      <a:pt x="294217" y="0"/>
                      <a:pt x="393700" y="0"/>
                      <a:pt x="469900" y="12700"/>
                    </a:cubicBezTo>
                    <a:cubicBezTo>
                      <a:pt x="546100" y="25400"/>
                      <a:pt x="641350" y="91017"/>
                      <a:pt x="673100" y="101600"/>
                    </a:cubicBezTo>
                    <a:cubicBezTo>
                      <a:pt x="704850" y="112183"/>
                      <a:pt x="660400" y="76200"/>
                      <a:pt x="660400" y="76200"/>
                    </a:cubicBezTo>
                  </a:path>
                </a:pathLst>
              </a:custGeom>
              <a:ln w="95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sp>
        <p:nvSpPr>
          <p:cNvPr id="6" name="Up Arrow Callout 5">
            <a:extLst>
              <a:ext uri="{FF2B5EF4-FFF2-40B4-BE49-F238E27FC236}">
                <a16:creationId xmlns:a16="http://schemas.microsoft.com/office/drawing/2014/main" id="{A953E97E-0198-7B4E-9623-B02A605A05FC}"/>
              </a:ext>
            </a:extLst>
          </p:cNvPr>
          <p:cNvSpPr/>
          <p:nvPr/>
        </p:nvSpPr>
        <p:spPr>
          <a:xfrm>
            <a:off x="6667515" y="5567514"/>
            <a:ext cx="1663573" cy="101875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rgbClr val="002060"/>
                </a:solidFill>
              </a:rPr>
              <a:t>Long-</a:t>
            </a:r>
            <a:r>
              <a:rPr lang="it-IT" err="1">
                <a:solidFill>
                  <a:srgbClr val="002060"/>
                </a:solidFill>
              </a:rPr>
              <a:t>range</a:t>
            </a:r>
            <a:r>
              <a:rPr lang="it-IT">
                <a:solidFill>
                  <a:srgbClr val="002060"/>
                </a:solidFill>
              </a:rPr>
              <a:t> </a:t>
            </a:r>
            <a:r>
              <a:rPr lang="it-IT" err="1">
                <a:solidFill>
                  <a:srgbClr val="002060"/>
                </a:solidFill>
              </a:rPr>
              <a:t>absorption</a:t>
            </a:r>
            <a:endParaRPr lang="it-IT">
              <a:solidFill>
                <a:srgbClr val="002060"/>
              </a:solidFill>
            </a:endParaRPr>
          </a:p>
        </p:txBody>
      </p:sp>
    </p:spTree>
    <p:extLst>
      <p:ext uri="{BB962C8B-B14F-4D97-AF65-F5344CB8AC3E}">
        <p14:creationId xmlns:p14="http://schemas.microsoft.com/office/powerpoint/2010/main" val="53108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C058A-1B9E-3E4D-B608-C22822444CE1}"/>
              </a:ext>
            </a:extLst>
          </p:cNvPr>
          <p:cNvSpPr>
            <a:spLocks noGrp="1"/>
          </p:cNvSpPr>
          <p:nvPr>
            <p:ph type="dt" sz="half" idx="10"/>
          </p:nvPr>
        </p:nvSpPr>
        <p:spPr/>
        <p:txBody>
          <a:bodyPr/>
          <a:lstStyle/>
          <a:p>
            <a:pPr>
              <a:defRPr/>
            </a:pPr>
            <a:r>
              <a:rPr lang="it-IT"/>
              <a:t>Reaction Seminar</a:t>
            </a:r>
          </a:p>
        </p:txBody>
      </p:sp>
      <p:sp>
        <p:nvSpPr>
          <p:cNvPr id="3" name="Footer Placeholder 2">
            <a:extLst>
              <a:ext uri="{FF2B5EF4-FFF2-40B4-BE49-F238E27FC236}">
                <a16:creationId xmlns:a16="http://schemas.microsoft.com/office/drawing/2014/main" id="{33D858E7-480B-BA48-85DB-B4E9347D9A4A}"/>
              </a:ext>
            </a:extLst>
          </p:cNvPr>
          <p:cNvSpPr>
            <a:spLocks noGrp="1"/>
          </p:cNvSpPr>
          <p:nvPr>
            <p:ph type="ftr" sz="quarter" idx="11"/>
          </p:nvPr>
        </p:nvSpPr>
        <p:spPr/>
        <p:txBody>
          <a:bodyPr/>
          <a:lstStyle/>
          <a:p>
            <a:pPr>
              <a:defRPr/>
            </a:pPr>
            <a:r>
              <a:rPr lang="en-US"/>
              <a:t>Alessia Di Pietro,INFN-LNS</a:t>
            </a:r>
            <a:endParaRPr lang="it-IT"/>
          </a:p>
        </p:txBody>
      </p:sp>
      <p:sp>
        <p:nvSpPr>
          <p:cNvPr id="4" name="Rectangle 3">
            <a:extLst>
              <a:ext uri="{FF2B5EF4-FFF2-40B4-BE49-F238E27FC236}">
                <a16:creationId xmlns:a16="http://schemas.microsoft.com/office/drawing/2014/main" id="{F3A4758B-8C5D-C846-A105-F98B17AE82D7}"/>
              </a:ext>
            </a:extLst>
          </p:cNvPr>
          <p:cNvSpPr/>
          <p:nvPr/>
        </p:nvSpPr>
        <p:spPr>
          <a:xfrm>
            <a:off x="935018" y="4654877"/>
            <a:ext cx="7162800" cy="646331"/>
          </a:xfrm>
          <a:prstGeom prst="rect">
            <a:avLst/>
          </a:prstGeom>
          <a:solidFill>
            <a:srgbClr val="92D050"/>
          </a:solidFill>
        </p:spPr>
        <p:txBody>
          <a:bodyPr wrap="square">
            <a:spAutoFit/>
          </a:bodyPr>
          <a:lstStyle/>
          <a:p>
            <a:r>
              <a:rPr lang="en-US"/>
              <a:t>CDCC accounts of halo degrees of freedom</a:t>
            </a:r>
          </a:p>
          <a:p>
            <a:r>
              <a:rPr lang="en-US"/>
              <a:t>XCDCC accounts for both the halo and core degrees of freedom. </a:t>
            </a:r>
          </a:p>
        </p:txBody>
      </p:sp>
      <p:sp>
        <p:nvSpPr>
          <p:cNvPr id="16" name="TextBox 15">
            <a:extLst>
              <a:ext uri="{FF2B5EF4-FFF2-40B4-BE49-F238E27FC236}">
                <a16:creationId xmlns:a16="http://schemas.microsoft.com/office/drawing/2014/main" id="{9ABF038A-819F-5A40-BA7B-1F1D861ED8E0}"/>
              </a:ext>
            </a:extLst>
          </p:cNvPr>
          <p:cNvSpPr txBox="1"/>
          <p:nvPr/>
        </p:nvSpPr>
        <p:spPr>
          <a:xfrm>
            <a:off x="359971" y="5879068"/>
            <a:ext cx="8479229" cy="369332"/>
          </a:xfrm>
          <a:prstGeom prst="rect">
            <a:avLst/>
          </a:prstGeom>
          <a:noFill/>
        </p:spPr>
        <p:txBody>
          <a:bodyPr wrap="none" rtlCol="0">
            <a:spAutoFit/>
          </a:bodyPr>
          <a:lstStyle/>
          <a:p>
            <a:r>
              <a:rPr lang="en-GB" b="1"/>
              <a:t>Core-excitation effects in 2n-halo nuclei (e.g.</a:t>
            </a:r>
            <a:r>
              <a:rPr lang="en-GB" b="1" baseline="30000"/>
              <a:t>11</a:t>
            </a:r>
            <a:r>
              <a:rPr lang="en-GB" b="1"/>
              <a:t>Li)  far from being calculable! </a:t>
            </a:r>
          </a:p>
        </p:txBody>
      </p:sp>
      <p:sp>
        <p:nvSpPr>
          <p:cNvPr id="17" name="TextBox 16">
            <a:extLst>
              <a:ext uri="{FF2B5EF4-FFF2-40B4-BE49-F238E27FC236}">
                <a16:creationId xmlns:a16="http://schemas.microsoft.com/office/drawing/2014/main" id="{CF830CBD-9318-9C4A-AC7A-8A81E1AA4ECB}"/>
              </a:ext>
            </a:extLst>
          </p:cNvPr>
          <p:cNvSpPr txBox="1"/>
          <p:nvPr/>
        </p:nvSpPr>
        <p:spPr>
          <a:xfrm>
            <a:off x="971022" y="250110"/>
            <a:ext cx="6946147" cy="830997"/>
          </a:xfrm>
          <a:prstGeom prst="rect">
            <a:avLst/>
          </a:prstGeom>
          <a:noFill/>
        </p:spPr>
        <p:txBody>
          <a:bodyPr wrap="square" rtlCol="0">
            <a:spAutoFit/>
          </a:bodyPr>
          <a:lstStyle/>
          <a:p>
            <a:pPr algn="ctr"/>
            <a:r>
              <a:rPr lang="it-IT" sz="2400"/>
              <a:t>In the case of a </a:t>
            </a:r>
            <a:r>
              <a:rPr lang="it-IT" sz="2400" err="1"/>
              <a:t>halo</a:t>
            </a:r>
            <a:r>
              <a:rPr lang="it-IT" sz="2400"/>
              <a:t> </a:t>
            </a:r>
            <a:r>
              <a:rPr lang="it-IT" sz="2400" err="1"/>
              <a:t>nucleus</a:t>
            </a:r>
            <a:r>
              <a:rPr lang="it-IT" sz="2400"/>
              <a:t> with a </a:t>
            </a:r>
            <a:r>
              <a:rPr lang="it-IT" sz="2400" err="1"/>
              <a:t>deformed</a:t>
            </a:r>
            <a:r>
              <a:rPr lang="it-IT" sz="2400"/>
              <a:t> core </a:t>
            </a:r>
            <a:r>
              <a:rPr lang="it-IT" sz="2400" err="1"/>
              <a:t>dynamic</a:t>
            </a:r>
            <a:r>
              <a:rPr lang="it-IT" sz="2400"/>
              <a:t>  </a:t>
            </a:r>
            <a:r>
              <a:rPr lang="it-IT" sz="2400" err="1"/>
              <a:t>excitation</a:t>
            </a:r>
            <a:r>
              <a:rPr lang="it-IT" sz="2400"/>
              <a:t> of the core </a:t>
            </a:r>
            <a:r>
              <a:rPr lang="it-IT" sz="2400" err="1"/>
              <a:t>may</a:t>
            </a:r>
            <a:r>
              <a:rPr lang="it-IT" sz="2400"/>
              <a:t> </a:t>
            </a:r>
            <a:r>
              <a:rPr lang="it-IT" sz="2400" err="1"/>
              <a:t>occour</a:t>
            </a:r>
            <a:r>
              <a:rPr lang="it-IT" sz="2400"/>
              <a:t>.</a:t>
            </a:r>
          </a:p>
        </p:txBody>
      </p:sp>
      <p:grpSp>
        <p:nvGrpSpPr>
          <p:cNvPr id="63" name="Group 62">
            <a:extLst>
              <a:ext uri="{FF2B5EF4-FFF2-40B4-BE49-F238E27FC236}">
                <a16:creationId xmlns:a16="http://schemas.microsoft.com/office/drawing/2014/main" id="{FEA1823B-D51E-7F4E-B949-D25B5D7DA3E9}"/>
              </a:ext>
            </a:extLst>
          </p:cNvPr>
          <p:cNvGrpSpPr/>
          <p:nvPr/>
        </p:nvGrpSpPr>
        <p:grpSpPr>
          <a:xfrm>
            <a:off x="1979712" y="1804729"/>
            <a:ext cx="4345031" cy="2200335"/>
            <a:chOff x="1691680" y="361462"/>
            <a:chExt cx="4345031" cy="2200335"/>
          </a:xfrm>
        </p:grpSpPr>
        <p:grpSp>
          <p:nvGrpSpPr>
            <p:cNvPr id="5" name="Group 4">
              <a:extLst>
                <a:ext uri="{FF2B5EF4-FFF2-40B4-BE49-F238E27FC236}">
                  <a16:creationId xmlns:a16="http://schemas.microsoft.com/office/drawing/2014/main" id="{B1FE87D8-0CA1-8945-97FA-D4F86F68E913}"/>
                </a:ext>
              </a:extLst>
            </p:cNvPr>
            <p:cNvGrpSpPr/>
            <p:nvPr/>
          </p:nvGrpSpPr>
          <p:grpSpPr>
            <a:xfrm>
              <a:off x="4846398" y="361462"/>
              <a:ext cx="1190313" cy="1231008"/>
              <a:chOff x="4099537" y="3151309"/>
              <a:chExt cx="1190313" cy="1231008"/>
            </a:xfrm>
          </p:grpSpPr>
          <p:grpSp>
            <p:nvGrpSpPr>
              <p:cNvPr id="6" name="Gruppo 16">
                <a:extLst>
                  <a:ext uri="{FF2B5EF4-FFF2-40B4-BE49-F238E27FC236}">
                    <a16:creationId xmlns:a16="http://schemas.microsoft.com/office/drawing/2014/main" id="{FE05A8B2-C5E5-1845-BEF4-A2F79AD4456D}"/>
                  </a:ext>
                </a:extLst>
              </p:cNvPr>
              <p:cNvGrpSpPr/>
              <p:nvPr/>
            </p:nvGrpSpPr>
            <p:grpSpPr>
              <a:xfrm rot="888931">
                <a:off x="4187280" y="3151309"/>
                <a:ext cx="1102570" cy="1231008"/>
                <a:chOff x="3564317" y="3977514"/>
                <a:chExt cx="1346974" cy="1699475"/>
              </a:xfrm>
            </p:grpSpPr>
            <p:sp>
              <p:nvSpPr>
                <p:cNvPr id="9" name="Ovale 15">
                  <a:extLst>
                    <a:ext uri="{FF2B5EF4-FFF2-40B4-BE49-F238E27FC236}">
                      <a16:creationId xmlns:a16="http://schemas.microsoft.com/office/drawing/2014/main" id="{45A05CA5-A0D2-D34D-BB42-57B6D0156821}"/>
                    </a:ext>
                  </a:extLst>
                </p:cNvPr>
                <p:cNvSpPr/>
                <p:nvPr/>
              </p:nvSpPr>
              <p:spPr>
                <a:xfrm rot="1737615">
                  <a:off x="3564317" y="3977514"/>
                  <a:ext cx="995720" cy="1699475"/>
                </a:xfrm>
                <a:prstGeom prst="ellipse">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po 8">
                  <a:extLst>
                    <a:ext uri="{FF2B5EF4-FFF2-40B4-BE49-F238E27FC236}">
                      <a16:creationId xmlns:a16="http://schemas.microsoft.com/office/drawing/2014/main" id="{B7A68F98-1964-8B46-A0CC-4AEB9DA1DE25}"/>
                    </a:ext>
                  </a:extLst>
                </p:cNvPr>
                <p:cNvGrpSpPr/>
                <p:nvPr/>
              </p:nvGrpSpPr>
              <p:grpSpPr>
                <a:xfrm>
                  <a:off x="3703303" y="4531725"/>
                  <a:ext cx="714399" cy="798672"/>
                  <a:chOff x="752317" y="4650137"/>
                  <a:chExt cx="573394" cy="640918"/>
                </a:xfrm>
              </p:grpSpPr>
              <p:sp>
                <p:nvSpPr>
                  <p:cNvPr id="14" name="Ovale 6">
                    <a:extLst>
                      <a:ext uri="{FF2B5EF4-FFF2-40B4-BE49-F238E27FC236}">
                        <a16:creationId xmlns:a16="http://schemas.microsoft.com/office/drawing/2014/main" id="{0B16C2DA-A7C0-384B-99FF-5956602013A5}"/>
                      </a:ext>
                    </a:extLst>
                  </p:cNvPr>
                  <p:cNvSpPr/>
                  <p:nvPr/>
                </p:nvSpPr>
                <p:spPr>
                  <a:xfrm rot="1210132">
                    <a:off x="778372" y="4650137"/>
                    <a:ext cx="361409" cy="64091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7">
                    <a:extLst>
                      <a:ext uri="{FF2B5EF4-FFF2-40B4-BE49-F238E27FC236}">
                        <a16:creationId xmlns:a16="http://schemas.microsoft.com/office/drawing/2014/main" id="{46854A96-3B7C-0142-A2CB-C554F9435971}"/>
                      </a:ext>
                    </a:extLst>
                  </p:cNvPr>
                  <p:cNvSpPr txBox="1"/>
                  <p:nvPr/>
                </p:nvSpPr>
                <p:spPr>
                  <a:xfrm rot="17689847">
                    <a:off x="888412" y="4710182"/>
                    <a:ext cx="301203" cy="573394"/>
                  </a:xfrm>
                  <a:prstGeom prst="rect">
                    <a:avLst/>
                  </a:prstGeom>
                  <a:noFill/>
                </p:spPr>
                <p:txBody>
                  <a:bodyPr wrap="square" rtlCol="0">
                    <a:spAutoFit/>
                  </a:bodyPr>
                  <a:lstStyle/>
                  <a:p>
                    <a:r>
                      <a:rPr lang="en-US" sz="1600" b="1">
                        <a:solidFill>
                          <a:schemeClr val="tx1"/>
                        </a:solidFill>
                      </a:rPr>
                      <a:t>C</a:t>
                    </a:r>
                  </a:p>
                </p:txBody>
              </p:sp>
            </p:grpSp>
            <p:grpSp>
              <p:nvGrpSpPr>
                <p:cNvPr id="11" name="Gruppo 13">
                  <a:extLst>
                    <a:ext uri="{FF2B5EF4-FFF2-40B4-BE49-F238E27FC236}">
                      <a16:creationId xmlns:a16="http://schemas.microsoft.com/office/drawing/2014/main" id="{62E40060-B9FB-D945-AD71-A21E055C9CB9}"/>
                    </a:ext>
                  </a:extLst>
                </p:cNvPr>
                <p:cNvGrpSpPr/>
                <p:nvPr/>
              </p:nvGrpSpPr>
              <p:grpSpPr>
                <a:xfrm>
                  <a:off x="4121690" y="4157134"/>
                  <a:ext cx="789601" cy="488773"/>
                  <a:chOff x="1182558" y="3958439"/>
                  <a:chExt cx="789601" cy="488773"/>
                </a:xfrm>
              </p:grpSpPr>
              <p:sp>
                <p:nvSpPr>
                  <p:cNvPr id="12" name="Ovale 11">
                    <a:extLst>
                      <a:ext uri="{FF2B5EF4-FFF2-40B4-BE49-F238E27FC236}">
                        <a16:creationId xmlns:a16="http://schemas.microsoft.com/office/drawing/2014/main" id="{B188BB07-28B3-5741-8F57-CEA003284875}"/>
                      </a:ext>
                    </a:extLst>
                  </p:cNvPr>
                  <p:cNvSpPr/>
                  <p:nvPr/>
                </p:nvSpPr>
                <p:spPr>
                  <a:xfrm>
                    <a:off x="1330699" y="3958439"/>
                    <a:ext cx="293671"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60A22547-109A-094B-8F09-B1C66396C7D3}"/>
                      </a:ext>
                    </a:extLst>
                  </p:cNvPr>
                  <p:cNvSpPr txBox="1"/>
                  <p:nvPr/>
                </p:nvSpPr>
                <p:spPr>
                  <a:xfrm rot="18511537">
                    <a:off x="1387022" y="3862075"/>
                    <a:ext cx="380673" cy="789601"/>
                  </a:xfrm>
                  <a:prstGeom prst="rect">
                    <a:avLst/>
                  </a:prstGeom>
                  <a:noFill/>
                  <a:ln w="12700">
                    <a:noFill/>
                  </a:ln>
                </p:spPr>
                <p:txBody>
                  <a:bodyPr wrap="square" rtlCol="0">
                    <a:spAutoFit/>
                  </a:bodyPr>
                  <a:lstStyle/>
                  <a:p>
                    <a:r>
                      <a:rPr lang="en-US" b="1"/>
                      <a:t>h</a:t>
                    </a:r>
                    <a:endParaRPr lang="en-US" b="1">
                      <a:solidFill>
                        <a:schemeClr val="tx1"/>
                      </a:solidFill>
                    </a:endParaRPr>
                  </a:p>
                </p:txBody>
              </p:sp>
            </p:grpSp>
          </p:grpSp>
          <p:sp>
            <p:nvSpPr>
              <p:cNvPr id="7" name="TextBox 6">
                <a:extLst>
                  <a:ext uri="{FF2B5EF4-FFF2-40B4-BE49-F238E27FC236}">
                    <a16:creationId xmlns:a16="http://schemas.microsoft.com/office/drawing/2014/main" id="{AB1FE276-F376-544A-B69D-E2988B3C2BF0}"/>
                  </a:ext>
                </a:extLst>
              </p:cNvPr>
              <p:cNvSpPr txBox="1"/>
              <p:nvPr/>
            </p:nvSpPr>
            <p:spPr>
              <a:xfrm rot="18433122">
                <a:off x="4549357" y="3336210"/>
                <a:ext cx="287158" cy="276999"/>
              </a:xfrm>
              <a:prstGeom prst="rect">
                <a:avLst/>
              </a:prstGeom>
              <a:noFill/>
            </p:spPr>
            <p:txBody>
              <a:bodyPr wrap="none" rtlCol="0">
                <a:spAutoFit/>
              </a:bodyPr>
              <a:lstStyle/>
              <a:p>
                <a:r>
                  <a:rPr lang="en-GB" sz="1200">
                    <a:solidFill>
                      <a:schemeClr val="tx2"/>
                    </a:solidFill>
                  </a:rPr>
                  <a:t>))</a:t>
                </a:r>
              </a:p>
            </p:txBody>
          </p:sp>
          <p:sp>
            <p:nvSpPr>
              <p:cNvPr id="8" name="TextBox 7">
                <a:extLst>
                  <a:ext uri="{FF2B5EF4-FFF2-40B4-BE49-F238E27FC236}">
                    <a16:creationId xmlns:a16="http://schemas.microsoft.com/office/drawing/2014/main" id="{400F5A86-A443-5B4A-B6B6-98E2B3C46888}"/>
                  </a:ext>
                </a:extLst>
              </p:cNvPr>
              <p:cNvSpPr txBox="1"/>
              <p:nvPr/>
            </p:nvSpPr>
            <p:spPr>
              <a:xfrm rot="8081171">
                <a:off x="4094458" y="3930591"/>
                <a:ext cx="287158" cy="276999"/>
              </a:xfrm>
              <a:prstGeom prst="rect">
                <a:avLst/>
              </a:prstGeom>
              <a:noFill/>
            </p:spPr>
            <p:txBody>
              <a:bodyPr wrap="none" rtlCol="0">
                <a:spAutoFit/>
              </a:bodyPr>
              <a:lstStyle/>
              <a:p>
                <a:r>
                  <a:rPr lang="en-GB" sz="1200">
                    <a:solidFill>
                      <a:schemeClr val="tx2"/>
                    </a:solidFill>
                  </a:rPr>
                  <a:t>))</a:t>
                </a:r>
              </a:p>
            </p:txBody>
          </p:sp>
        </p:grpSp>
        <p:sp>
          <p:nvSpPr>
            <p:cNvPr id="18" name="Oval 17">
              <a:extLst>
                <a:ext uri="{FF2B5EF4-FFF2-40B4-BE49-F238E27FC236}">
                  <a16:creationId xmlns:a16="http://schemas.microsoft.com/office/drawing/2014/main" id="{C70D143C-2EE5-E346-B758-DC7FDE7620DC}"/>
                </a:ext>
              </a:extLst>
            </p:cNvPr>
            <p:cNvSpPr/>
            <p:nvPr/>
          </p:nvSpPr>
          <p:spPr>
            <a:xfrm>
              <a:off x="3904350" y="1898649"/>
              <a:ext cx="648072" cy="6631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a:t>T</a:t>
              </a:r>
            </a:p>
          </p:txBody>
        </p:sp>
        <p:grpSp>
          <p:nvGrpSpPr>
            <p:cNvPr id="21" name="Gruppo 16">
              <a:extLst>
                <a:ext uri="{FF2B5EF4-FFF2-40B4-BE49-F238E27FC236}">
                  <a16:creationId xmlns:a16="http://schemas.microsoft.com/office/drawing/2014/main" id="{7D697ABB-37F8-4F4B-9010-87A51A1FD5C6}"/>
                </a:ext>
              </a:extLst>
            </p:cNvPr>
            <p:cNvGrpSpPr/>
            <p:nvPr/>
          </p:nvGrpSpPr>
          <p:grpSpPr>
            <a:xfrm rot="1649560">
              <a:off x="2167768" y="940205"/>
              <a:ext cx="1102570" cy="1231008"/>
              <a:chOff x="3564317" y="3977514"/>
              <a:chExt cx="1346974" cy="1699475"/>
            </a:xfrm>
          </p:grpSpPr>
          <p:sp>
            <p:nvSpPr>
              <p:cNvPr id="24" name="Ovale 15">
                <a:extLst>
                  <a:ext uri="{FF2B5EF4-FFF2-40B4-BE49-F238E27FC236}">
                    <a16:creationId xmlns:a16="http://schemas.microsoft.com/office/drawing/2014/main" id="{38E9ADBC-487F-E44D-BB02-128E48BD790B}"/>
                  </a:ext>
                </a:extLst>
              </p:cNvPr>
              <p:cNvSpPr/>
              <p:nvPr/>
            </p:nvSpPr>
            <p:spPr>
              <a:xfrm rot="1737615">
                <a:off x="3564317" y="3977514"/>
                <a:ext cx="995720" cy="1699475"/>
              </a:xfrm>
              <a:prstGeom prst="ellipse">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uppo 8">
                <a:extLst>
                  <a:ext uri="{FF2B5EF4-FFF2-40B4-BE49-F238E27FC236}">
                    <a16:creationId xmlns:a16="http://schemas.microsoft.com/office/drawing/2014/main" id="{DB843EA9-050C-5D49-8A4E-C59FB1D6785E}"/>
                  </a:ext>
                </a:extLst>
              </p:cNvPr>
              <p:cNvGrpSpPr/>
              <p:nvPr/>
            </p:nvGrpSpPr>
            <p:grpSpPr>
              <a:xfrm>
                <a:off x="3703303" y="4531725"/>
                <a:ext cx="714399" cy="798672"/>
                <a:chOff x="752317" y="4650137"/>
                <a:chExt cx="573394" cy="640918"/>
              </a:xfrm>
            </p:grpSpPr>
            <p:sp>
              <p:nvSpPr>
                <p:cNvPr id="29" name="Ovale 6">
                  <a:extLst>
                    <a:ext uri="{FF2B5EF4-FFF2-40B4-BE49-F238E27FC236}">
                      <a16:creationId xmlns:a16="http://schemas.microsoft.com/office/drawing/2014/main" id="{55B9B895-B382-3A47-A01F-7B10A6EA7461}"/>
                    </a:ext>
                  </a:extLst>
                </p:cNvPr>
                <p:cNvSpPr/>
                <p:nvPr/>
              </p:nvSpPr>
              <p:spPr>
                <a:xfrm rot="1210132">
                  <a:off x="778372" y="4650137"/>
                  <a:ext cx="361409" cy="64091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7">
                  <a:extLst>
                    <a:ext uri="{FF2B5EF4-FFF2-40B4-BE49-F238E27FC236}">
                      <a16:creationId xmlns:a16="http://schemas.microsoft.com/office/drawing/2014/main" id="{3B6BF6C5-3422-EA46-8D37-20650C371297}"/>
                    </a:ext>
                  </a:extLst>
                </p:cNvPr>
                <p:cNvSpPr txBox="1"/>
                <p:nvPr/>
              </p:nvSpPr>
              <p:spPr>
                <a:xfrm rot="17689847">
                  <a:off x="888412" y="4710182"/>
                  <a:ext cx="301203" cy="573394"/>
                </a:xfrm>
                <a:prstGeom prst="rect">
                  <a:avLst/>
                </a:prstGeom>
                <a:noFill/>
              </p:spPr>
              <p:txBody>
                <a:bodyPr wrap="square" rtlCol="0">
                  <a:spAutoFit/>
                </a:bodyPr>
                <a:lstStyle/>
                <a:p>
                  <a:r>
                    <a:rPr lang="en-US" sz="1600" b="1">
                      <a:solidFill>
                        <a:schemeClr val="tx1"/>
                      </a:solidFill>
                    </a:rPr>
                    <a:t>C</a:t>
                  </a:r>
                </a:p>
              </p:txBody>
            </p:sp>
          </p:grpSp>
          <p:grpSp>
            <p:nvGrpSpPr>
              <p:cNvPr id="26" name="Gruppo 13">
                <a:extLst>
                  <a:ext uri="{FF2B5EF4-FFF2-40B4-BE49-F238E27FC236}">
                    <a16:creationId xmlns:a16="http://schemas.microsoft.com/office/drawing/2014/main" id="{A13F6A93-1D9E-CD4E-9321-9E44EA68F14A}"/>
                  </a:ext>
                </a:extLst>
              </p:cNvPr>
              <p:cNvGrpSpPr/>
              <p:nvPr/>
            </p:nvGrpSpPr>
            <p:grpSpPr>
              <a:xfrm>
                <a:off x="4121690" y="4157134"/>
                <a:ext cx="789601" cy="488773"/>
                <a:chOff x="1182558" y="3958439"/>
                <a:chExt cx="789601" cy="488773"/>
              </a:xfrm>
            </p:grpSpPr>
            <p:sp>
              <p:nvSpPr>
                <p:cNvPr id="27" name="Ovale 11">
                  <a:extLst>
                    <a:ext uri="{FF2B5EF4-FFF2-40B4-BE49-F238E27FC236}">
                      <a16:creationId xmlns:a16="http://schemas.microsoft.com/office/drawing/2014/main" id="{5016C942-A4F4-4546-A46C-60F43C764DEF}"/>
                    </a:ext>
                  </a:extLst>
                </p:cNvPr>
                <p:cNvSpPr/>
                <p:nvPr/>
              </p:nvSpPr>
              <p:spPr>
                <a:xfrm>
                  <a:off x="1330699" y="3958439"/>
                  <a:ext cx="293671"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12">
                  <a:extLst>
                    <a:ext uri="{FF2B5EF4-FFF2-40B4-BE49-F238E27FC236}">
                      <a16:creationId xmlns:a16="http://schemas.microsoft.com/office/drawing/2014/main" id="{B63C948E-6B3C-F04A-9660-F6A8FD6E6467}"/>
                    </a:ext>
                  </a:extLst>
                </p:cNvPr>
                <p:cNvSpPr txBox="1"/>
                <p:nvPr/>
              </p:nvSpPr>
              <p:spPr>
                <a:xfrm rot="18511537">
                  <a:off x="1387022" y="3862075"/>
                  <a:ext cx="380673" cy="789601"/>
                </a:xfrm>
                <a:prstGeom prst="rect">
                  <a:avLst/>
                </a:prstGeom>
                <a:noFill/>
                <a:ln w="12700">
                  <a:noFill/>
                </a:ln>
              </p:spPr>
              <p:txBody>
                <a:bodyPr wrap="square" rtlCol="0">
                  <a:spAutoFit/>
                </a:bodyPr>
                <a:lstStyle/>
                <a:p>
                  <a:r>
                    <a:rPr lang="en-US" b="1"/>
                    <a:t>h</a:t>
                  </a:r>
                  <a:endParaRPr lang="en-US" b="1">
                    <a:solidFill>
                      <a:schemeClr val="tx1"/>
                    </a:solidFill>
                  </a:endParaRPr>
                </a:p>
              </p:txBody>
            </p:sp>
          </p:grpSp>
        </p:grpSp>
        <p:cxnSp>
          <p:nvCxnSpPr>
            <p:cNvPr id="31" name="Straight Arrow Connector 30">
              <a:extLst>
                <a:ext uri="{FF2B5EF4-FFF2-40B4-BE49-F238E27FC236}">
                  <a16:creationId xmlns:a16="http://schemas.microsoft.com/office/drawing/2014/main" id="{2A472220-5065-4249-9191-8339EB22FB5F}"/>
                </a:ext>
              </a:extLst>
            </p:cNvPr>
            <p:cNvCxnSpPr>
              <a:cxnSpLocks/>
            </p:cNvCxnSpPr>
            <p:nvPr/>
          </p:nvCxnSpPr>
          <p:spPr>
            <a:xfrm flipH="1" flipV="1">
              <a:off x="2761672" y="1626302"/>
              <a:ext cx="1142678" cy="476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1A028C-C8A8-3942-842D-D3140D2ACFB8}"/>
                </a:ext>
              </a:extLst>
            </p:cNvPr>
            <p:cNvCxnSpPr/>
            <p:nvPr/>
          </p:nvCxnSpPr>
          <p:spPr>
            <a:xfrm>
              <a:off x="1691680" y="1517779"/>
              <a:ext cx="201622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EF80500E-02D4-994A-8253-0B32ADEDBF7D}"/>
                </a:ext>
              </a:extLst>
            </p:cNvPr>
            <p:cNvCxnSpPr>
              <a:cxnSpLocks/>
            </p:cNvCxnSpPr>
            <p:nvPr/>
          </p:nvCxnSpPr>
          <p:spPr>
            <a:xfrm flipV="1">
              <a:off x="3707904" y="736611"/>
              <a:ext cx="2232248" cy="781169"/>
            </a:xfrm>
            <a:prstGeom prst="line">
              <a:avLst/>
            </a:prstGeom>
            <a:ln w="9525"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052641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{61EE9302-86C2-F144-B663-2CFE6EA1D5CE}tf10001061</Template>
  <TotalTime>692</TotalTime>
  <Words>2758</Words>
  <Application>Microsoft Macintosh PowerPoint</Application>
  <PresentationFormat>On-screen Show (4:3)</PresentationFormat>
  <Paragraphs>347</Paragraphs>
  <Slides>38</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Bookman Old Style</vt:lpstr>
      <vt:lpstr>Calibri</vt:lpstr>
      <vt:lpstr>Helvetica</vt:lpstr>
      <vt:lpstr>Open Sans</vt:lpstr>
      <vt:lpstr>Proxima Nova</vt:lpstr>
      <vt:lpstr>PT Sans Narrow</vt:lpstr>
      <vt:lpstr>Roboto</vt:lpstr>
      <vt:lpstr>Symbol</vt:lpstr>
      <vt:lpstr>Times</vt:lpstr>
      <vt:lpstr>Times New Roman</vt:lpstr>
      <vt:lpstr>Verdana</vt:lpstr>
      <vt:lpstr>Wingdings</vt:lpstr>
      <vt:lpstr>Office Theme</vt:lpstr>
      <vt:lpstr>Reaction dynamics with neutron and proton halo beams  Alessia Di Pietro</vt:lpstr>
      <vt:lpstr>PowerPoint Presentation</vt:lpstr>
      <vt:lpstr>PowerPoint Presentation</vt:lpstr>
      <vt:lpstr>PowerPoint Presentation</vt:lpstr>
      <vt:lpstr>How Nuclear Halo influences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11Li+64Zn breakup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Alessia Francesca Di Pietro</dc:creator>
  <cp:lastModifiedBy>Alessia Francesca Di Pietro</cp:lastModifiedBy>
  <cp:revision>4</cp:revision>
  <cp:lastPrinted>2020-09-17T12:06:53Z</cp:lastPrinted>
  <dcterms:created xsi:type="dcterms:W3CDTF">2019-03-28T16:47:05Z</dcterms:created>
  <dcterms:modified xsi:type="dcterms:W3CDTF">2021-04-23T07:08:55Z</dcterms:modified>
</cp:coreProperties>
</file>